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771" r:id="rId8"/>
    <p:sldId id="1765" r:id="rId9"/>
    <p:sldId id="1772" r:id="rId10"/>
    <p:sldId id="1773" r:id="rId11"/>
    <p:sldId id="1744" r:id="rId12"/>
    <p:sldId id="1778" r:id="rId13"/>
    <p:sldId id="1762" r:id="rId14"/>
    <p:sldId id="1777" r:id="rId15"/>
    <p:sldId id="1774" r:id="rId16"/>
    <p:sldId id="1775" r:id="rId17"/>
    <p:sldId id="1776" r:id="rId18"/>
    <p:sldId id="1764" r:id="rId19"/>
    <p:sldId id="627" r:id="rId20"/>
    <p:sldId id="628" r:id="rId21"/>
    <p:sldId id="1766" r:id="rId22"/>
    <p:sldId id="629" r:id="rId23"/>
    <p:sldId id="1767" r:id="rId24"/>
    <p:sldId id="630" r:id="rId25"/>
    <p:sldId id="631" r:id="rId26"/>
    <p:sldId id="1768" r:id="rId27"/>
    <p:sldId id="1781" r:id="rId28"/>
    <p:sldId id="632" r:id="rId29"/>
    <p:sldId id="1769" r:id="rId30"/>
    <p:sldId id="1782" r:id="rId31"/>
    <p:sldId id="1770" r:id="rId32"/>
    <p:sldId id="1783"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FFB8B8"/>
    <a:srgbClr val="F78898"/>
    <a:srgbClr val="FFC000"/>
    <a:srgbClr val="59595A"/>
    <a:srgbClr val="34393C"/>
    <a:srgbClr val="384056"/>
    <a:srgbClr val="FFFFFF"/>
    <a:srgbClr val="0078D5"/>
    <a:srgbClr val="B1C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10/15/22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2949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10/15/22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653510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10/15/22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3627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10/15/22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88434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10/15/22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7183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10/15/22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547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10/15/22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9442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10/15/22 3:40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74328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000"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476672"/>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59595A"/>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7089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9852585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8" r:id="rId3"/>
    <p:sldLayoutId id="2147483909" r:id="rId4"/>
    <p:sldLayoutId id="2147483910" r:id="rId5"/>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1" r:id="rId2"/>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3805" y="908720"/>
            <a:ext cx="6432978"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大模型与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分布式训练</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29373718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模型碎片化，大模型提供预训练方案</a:t>
            </a:r>
          </a:p>
        </p:txBody>
      </p:sp>
      <p:pic>
        <p:nvPicPr>
          <p:cNvPr id="3" name="图片 2">
            <a:extLst>
              <a:ext uri="{FF2B5EF4-FFF2-40B4-BE49-F238E27FC236}">
                <a16:creationId xmlns:a16="http://schemas.microsoft.com/office/drawing/2014/main" id="{A5B5A865-AADD-2A47-BF09-BBE152ADE6E5}"/>
              </a:ext>
            </a:extLst>
          </p:cNvPr>
          <p:cNvPicPr>
            <a:picLocks noChangeAspect="1"/>
          </p:cNvPicPr>
          <p:nvPr/>
        </p:nvPicPr>
        <p:blipFill>
          <a:blip r:embed="rId3"/>
          <a:stretch>
            <a:fillRect/>
          </a:stretch>
        </p:blipFill>
        <p:spPr>
          <a:xfrm>
            <a:off x="5954365" y="2492896"/>
            <a:ext cx="5330731" cy="2213061"/>
          </a:xfrm>
          <a:prstGeom prst="rect">
            <a:avLst/>
          </a:prstGeom>
        </p:spPr>
      </p:pic>
      <p:sp>
        <p:nvSpPr>
          <p:cNvPr id="4" name="矩形 3">
            <a:extLst>
              <a:ext uri="{FF2B5EF4-FFF2-40B4-BE49-F238E27FC236}">
                <a16:creationId xmlns:a16="http://schemas.microsoft.com/office/drawing/2014/main" id="{B6554614-30F4-9344-AD19-9D6FF4DA3A93}"/>
              </a:ext>
            </a:extLst>
          </p:cNvPr>
          <p:cNvSpPr/>
          <p:nvPr/>
        </p:nvSpPr>
        <p:spPr>
          <a:xfrm>
            <a:off x="6314405" y="5104820"/>
            <a:ext cx="4809212" cy="584775"/>
          </a:xfrm>
          <a:prstGeom prst="rect">
            <a:avLst/>
          </a:prstGeom>
        </p:spPr>
        <p:txBody>
          <a:bodyPr wrap="square">
            <a:spAutoFit/>
          </a:bodyPr>
          <a:lstStyle/>
          <a:p>
            <a:r>
              <a:rPr lang="en-US" altLang="zh-CN" sz="1600" dirty="0">
                <a:solidFill>
                  <a:srgbClr val="374154"/>
                </a:solidFill>
                <a:latin typeface="+mj-ea"/>
                <a:ea typeface="+mj-ea"/>
              </a:rPr>
              <a:t>Google</a:t>
            </a:r>
            <a:r>
              <a:rPr lang="zh-CN" altLang="en-US" sz="1600" dirty="0">
                <a:solidFill>
                  <a:srgbClr val="374154"/>
                </a:solidFill>
                <a:latin typeface="+mj-ea"/>
                <a:ea typeface="+mj-ea"/>
              </a:rPr>
              <a:t> </a:t>
            </a:r>
            <a:r>
              <a:rPr lang="en-US" altLang="zh-CN" sz="1600" dirty="0">
                <a:solidFill>
                  <a:srgbClr val="374154"/>
                </a:solidFill>
                <a:latin typeface="+mj-ea"/>
                <a:ea typeface="+mj-ea"/>
              </a:rPr>
              <a:t>ExT5</a:t>
            </a:r>
            <a:r>
              <a:rPr lang="zh-CN" altLang="en-US" sz="1600" dirty="0">
                <a:solidFill>
                  <a:srgbClr val="374154"/>
                </a:solidFill>
                <a:latin typeface="+mj-ea"/>
                <a:ea typeface="+mj-ea"/>
              </a:rPr>
              <a:t>将上述的多任务训练过程前置到预训练中，共构建了</a:t>
            </a:r>
            <a:r>
              <a:rPr lang="en-US" altLang="zh-CN" sz="1600" dirty="0">
                <a:solidFill>
                  <a:srgbClr val="374154"/>
                </a:solidFill>
                <a:latin typeface="+mj-ea"/>
                <a:ea typeface="+mj-ea"/>
              </a:rPr>
              <a:t>107</a:t>
            </a:r>
            <a:r>
              <a:rPr lang="zh-CN" altLang="en-US" sz="1600" dirty="0">
                <a:solidFill>
                  <a:srgbClr val="374154"/>
                </a:solidFill>
                <a:latin typeface="+mj-ea"/>
                <a:ea typeface="+mj-ea"/>
              </a:rPr>
              <a:t>个</a:t>
            </a:r>
            <a:r>
              <a:rPr lang="en-US" altLang="zh-CN" sz="1600" dirty="0">
                <a:solidFill>
                  <a:srgbClr val="374154"/>
                </a:solidFill>
                <a:latin typeface="+mj-ea"/>
                <a:ea typeface="+mj-ea"/>
              </a:rPr>
              <a:t>NLP</a:t>
            </a:r>
            <a:r>
              <a:rPr lang="zh-CN" altLang="en-US" sz="1600" dirty="0">
                <a:solidFill>
                  <a:srgbClr val="374154"/>
                </a:solidFill>
                <a:latin typeface="+mj-ea"/>
                <a:ea typeface="+mj-ea"/>
              </a:rPr>
              <a:t>多任务数据集</a:t>
            </a:r>
          </a:p>
        </p:txBody>
      </p:sp>
      <p:pic>
        <p:nvPicPr>
          <p:cNvPr id="5" name="图片 4">
            <a:extLst>
              <a:ext uri="{FF2B5EF4-FFF2-40B4-BE49-F238E27FC236}">
                <a16:creationId xmlns:a16="http://schemas.microsoft.com/office/drawing/2014/main" id="{24706709-DDA9-9A4B-A187-7A2D56430FA8}"/>
              </a:ext>
            </a:extLst>
          </p:cNvPr>
          <p:cNvPicPr>
            <a:picLocks noChangeAspect="1"/>
          </p:cNvPicPr>
          <p:nvPr/>
        </p:nvPicPr>
        <p:blipFill>
          <a:blip r:embed="rId4"/>
          <a:stretch>
            <a:fillRect/>
          </a:stretch>
        </p:blipFill>
        <p:spPr>
          <a:xfrm>
            <a:off x="1057821" y="2310486"/>
            <a:ext cx="4191000" cy="2501900"/>
          </a:xfrm>
          <a:prstGeom prst="rect">
            <a:avLst/>
          </a:prstGeom>
        </p:spPr>
      </p:pic>
      <p:sp>
        <p:nvSpPr>
          <p:cNvPr id="6" name="矩形 5">
            <a:extLst>
              <a:ext uri="{FF2B5EF4-FFF2-40B4-BE49-F238E27FC236}">
                <a16:creationId xmlns:a16="http://schemas.microsoft.com/office/drawing/2014/main" id="{D5926FC1-6772-B941-B032-230776004899}"/>
              </a:ext>
            </a:extLst>
          </p:cNvPr>
          <p:cNvSpPr/>
          <p:nvPr/>
        </p:nvSpPr>
        <p:spPr>
          <a:xfrm>
            <a:off x="913805" y="5104820"/>
            <a:ext cx="4809212" cy="584775"/>
          </a:xfrm>
          <a:prstGeom prst="rect">
            <a:avLst/>
          </a:prstGeom>
        </p:spPr>
        <p:txBody>
          <a:bodyPr wrap="square">
            <a:spAutoFit/>
          </a:bodyPr>
          <a:lstStyle/>
          <a:p>
            <a:r>
              <a:rPr lang="en-US" altLang="zh-CN" sz="1600" dirty="0">
                <a:solidFill>
                  <a:srgbClr val="404040"/>
                </a:solidFill>
                <a:latin typeface="+mj-ea"/>
                <a:ea typeface="+mj-ea"/>
              </a:rPr>
              <a:t>T0</a:t>
            </a:r>
            <a:r>
              <a:rPr lang="zh-CN" altLang="en-US" sz="1600" dirty="0">
                <a:solidFill>
                  <a:srgbClr val="404040"/>
                </a:solidFill>
                <a:latin typeface="+mj-ea"/>
                <a:ea typeface="+mj-ea"/>
              </a:rPr>
              <a:t> 继承</a:t>
            </a:r>
            <a:r>
              <a:rPr lang="en-US" altLang="zh-CN" sz="1600" dirty="0">
                <a:solidFill>
                  <a:srgbClr val="404040"/>
                </a:solidFill>
                <a:latin typeface="+mj-ea"/>
                <a:ea typeface="+mj-ea"/>
              </a:rPr>
              <a:t>Instruction Tuning</a:t>
            </a:r>
            <a:r>
              <a:rPr lang="zh-CN" altLang="en-US" sz="1600" dirty="0">
                <a:solidFill>
                  <a:srgbClr val="404040"/>
                </a:solidFill>
                <a:latin typeface="+mj-ea"/>
                <a:ea typeface="+mj-ea"/>
              </a:rPr>
              <a:t>思想，一共收集了</a:t>
            </a:r>
            <a:r>
              <a:rPr lang="en-US" altLang="zh-CN" sz="1600" dirty="0">
                <a:solidFill>
                  <a:srgbClr val="404040"/>
                </a:solidFill>
                <a:latin typeface="+mj-ea"/>
                <a:ea typeface="+mj-ea"/>
              </a:rPr>
              <a:t>171</a:t>
            </a:r>
            <a:r>
              <a:rPr lang="zh-CN" altLang="en-US" sz="1600" dirty="0">
                <a:solidFill>
                  <a:srgbClr val="404040"/>
                </a:solidFill>
                <a:latin typeface="+mj-ea"/>
                <a:ea typeface="+mj-ea"/>
              </a:rPr>
              <a:t>个多任务数据集，总共创建了</a:t>
            </a:r>
            <a:r>
              <a:rPr lang="en-US" altLang="zh-CN" sz="1600" dirty="0">
                <a:solidFill>
                  <a:srgbClr val="404040"/>
                </a:solidFill>
                <a:latin typeface="+mj-ea"/>
                <a:ea typeface="+mj-ea"/>
              </a:rPr>
              <a:t>1939</a:t>
            </a:r>
            <a:r>
              <a:rPr lang="zh-CN" altLang="en-US" sz="1600" dirty="0">
                <a:solidFill>
                  <a:srgbClr val="404040"/>
                </a:solidFill>
                <a:latin typeface="+mj-ea"/>
                <a:ea typeface="+mj-ea"/>
              </a:rPr>
              <a:t>个</a:t>
            </a:r>
            <a:r>
              <a:rPr lang="en-US" altLang="zh-CN" sz="1600" dirty="0">
                <a:solidFill>
                  <a:srgbClr val="404040"/>
                </a:solidFill>
                <a:latin typeface="+mj-ea"/>
                <a:ea typeface="+mj-ea"/>
              </a:rPr>
              <a:t>prompt</a:t>
            </a:r>
            <a:endParaRPr lang="zh-CN" altLang="en-US" sz="1600" dirty="0">
              <a:latin typeface="+mj-ea"/>
              <a:ea typeface="+mj-ea"/>
            </a:endParaRPr>
          </a:p>
        </p:txBody>
      </p:sp>
    </p:spTree>
    <p:extLst>
      <p:ext uri="{BB962C8B-B14F-4D97-AF65-F5344CB8AC3E}">
        <p14:creationId xmlns:p14="http://schemas.microsoft.com/office/powerpoint/2010/main" val="179497970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大模型具备自监督学习功能，降低训练研发成本</a:t>
            </a:r>
          </a:p>
        </p:txBody>
      </p:sp>
      <p:pic>
        <p:nvPicPr>
          <p:cNvPr id="4" name="图片 3">
            <a:extLst>
              <a:ext uri="{FF2B5EF4-FFF2-40B4-BE49-F238E27FC236}">
                <a16:creationId xmlns:a16="http://schemas.microsoft.com/office/drawing/2014/main" id="{60BBDA2A-0C3B-3E44-B2C1-FD8DEE287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01" y="2348880"/>
            <a:ext cx="8134215" cy="3306993"/>
          </a:xfrm>
          <a:prstGeom prst="rect">
            <a:avLst/>
          </a:prstGeom>
        </p:spPr>
      </p:pic>
    </p:spTree>
    <p:extLst>
      <p:ext uri="{BB962C8B-B14F-4D97-AF65-F5344CB8AC3E}">
        <p14:creationId xmlns:p14="http://schemas.microsoft.com/office/powerpoint/2010/main" val="195064923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088ED86-FE34-7A43-B3B3-31F07F4377DE}"/>
              </a:ext>
            </a:extLst>
          </p:cNvPr>
          <p:cNvPicPr>
            <a:picLocks noChangeAspect="1"/>
          </p:cNvPicPr>
          <p:nvPr/>
        </p:nvPicPr>
        <p:blipFill rotWithShape="1">
          <a:blip r:embed="rId3">
            <a:extLst>
              <a:ext uri="{28A0092B-C50C-407E-A947-70E740481C1C}">
                <a14:useLocalDpi xmlns:a14="http://schemas.microsoft.com/office/drawing/2010/main" val="0"/>
              </a:ext>
            </a:extLst>
          </a:blip>
          <a:srcRect l="4612" t="6417" r="5239"/>
          <a:stretch/>
        </p:blipFill>
        <p:spPr>
          <a:xfrm>
            <a:off x="4436790" y="2384025"/>
            <a:ext cx="7128792" cy="3780420"/>
          </a:xfrm>
          <a:prstGeom prst="rect">
            <a:avLst/>
          </a:prstGeom>
        </p:spPr>
      </p:pic>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III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a:noFill/>
        </p:spPr>
        <p:txBody>
          <a:bodyPr/>
          <a:lstStyle/>
          <a:p>
            <a:r>
              <a:rPr lang="zh-CN" altLang="en-US" sz="2400" dirty="0"/>
              <a:t>大模型有望进一步突破现有模型结构的精度局限</a:t>
            </a:r>
          </a:p>
        </p:txBody>
      </p:sp>
      <p:pic>
        <p:nvPicPr>
          <p:cNvPr id="4" name="图片 3">
            <a:extLst>
              <a:ext uri="{FF2B5EF4-FFF2-40B4-BE49-F238E27FC236}">
                <a16:creationId xmlns:a16="http://schemas.microsoft.com/office/drawing/2014/main" id="{7E5022ED-7908-2342-AE4E-0E039A698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29" y="2197664"/>
            <a:ext cx="3744416" cy="3931636"/>
          </a:xfrm>
          <a:prstGeom prst="rect">
            <a:avLst/>
          </a:prstGeom>
        </p:spPr>
      </p:pic>
    </p:spTree>
    <p:extLst>
      <p:ext uri="{BB962C8B-B14F-4D97-AF65-F5344CB8AC3E}">
        <p14:creationId xmlns:p14="http://schemas.microsoft.com/office/powerpoint/2010/main" val="202784777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分布式深度学习的意义</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268760"/>
            <a:ext cx="10963473" cy="475798"/>
          </a:xfrm>
        </p:spPr>
        <p:txBody>
          <a:bodyPr/>
          <a:lstStyle/>
          <a:p>
            <a:r>
              <a:rPr lang="zh-CN" altLang="en-US" b="1" dirty="0"/>
              <a:t>深度学习训练耗时：</a:t>
            </a:r>
            <a:endParaRPr lang="en-US" altLang="zh-CN" b="1" dirty="0"/>
          </a:p>
        </p:txBody>
      </p:sp>
      <p:grpSp>
        <p:nvGrpSpPr>
          <p:cNvPr id="19" name="组合 18">
            <a:extLst>
              <a:ext uri="{FF2B5EF4-FFF2-40B4-BE49-F238E27FC236}">
                <a16:creationId xmlns:a16="http://schemas.microsoft.com/office/drawing/2014/main" id="{C99BE436-EFE7-1A43-8F61-143683F57298}"/>
              </a:ext>
            </a:extLst>
          </p:cNvPr>
          <p:cNvGrpSpPr/>
          <p:nvPr/>
        </p:nvGrpSpPr>
        <p:grpSpPr>
          <a:xfrm>
            <a:off x="3039255" y="1988840"/>
            <a:ext cx="5939446" cy="1067148"/>
            <a:chOff x="3039255" y="1988840"/>
            <a:chExt cx="5939446" cy="1067148"/>
          </a:xfrm>
        </p:grpSpPr>
        <p:sp>
          <p:nvSpPr>
            <p:cNvPr id="4" name="Left Brace 3">
              <a:extLst>
                <a:ext uri="{FF2B5EF4-FFF2-40B4-BE49-F238E27FC236}">
                  <a16:creationId xmlns:a16="http://schemas.microsoft.com/office/drawing/2014/main" id="{18288B34-8F2D-4FB4-A8DB-123842C4F7A0}"/>
                </a:ext>
              </a:extLst>
            </p:cNvPr>
            <p:cNvSpPr/>
            <p:nvPr/>
          </p:nvSpPr>
          <p:spPr>
            <a:xfrm rot="16200000">
              <a:off x="5904968" y="937397"/>
              <a:ext cx="237600" cy="324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37600 w 237600"/>
                        <a:gd name="connsiteY0" fmla="*/ 3240000 h 3240000"/>
                        <a:gd name="connsiteX1" fmla="*/ 118800 w 237600"/>
                        <a:gd name="connsiteY1" fmla="*/ 3220201 h 3240000"/>
                        <a:gd name="connsiteX2" fmla="*/ 118800 w 237600"/>
                        <a:gd name="connsiteY2" fmla="*/ 2740812 h 3240000"/>
                        <a:gd name="connsiteX3" fmla="*/ 118800 w 237600"/>
                        <a:gd name="connsiteY3" fmla="*/ 224562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89204 h 3240000"/>
                        <a:gd name="connsiteX8" fmla="*/ 118800 w 237600"/>
                        <a:gd name="connsiteY8" fmla="*/ 546600 h 3240000"/>
                        <a:gd name="connsiteX9" fmla="*/ 118800 w 237600"/>
                        <a:gd name="connsiteY9" fmla="*/ 19799 h 3240000"/>
                        <a:gd name="connsiteX10" fmla="*/ 237600 w 237600"/>
                        <a:gd name="connsiteY10" fmla="*/ 0 h 3240000"/>
                        <a:gd name="connsiteX11" fmla="*/ 237600 w 237600"/>
                        <a:gd name="connsiteY11" fmla="*/ 615600 h 3240000"/>
                        <a:gd name="connsiteX12" fmla="*/ 237600 w 237600"/>
                        <a:gd name="connsiteY12" fmla="*/ 1231200 h 3240000"/>
                        <a:gd name="connsiteX13" fmla="*/ 237600 w 237600"/>
                        <a:gd name="connsiteY13" fmla="*/ 1879200 h 3240000"/>
                        <a:gd name="connsiteX14" fmla="*/ 237600 w 237600"/>
                        <a:gd name="connsiteY14" fmla="*/ 2430000 h 3240000"/>
                        <a:gd name="connsiteX15" fmla="*/ 237600 w 237600"/>
                        <a:gd name="connsiteY15" fmla="*/ 3240000 h 3240000"/>
                        <a:gd name="connsiteX0" fmla="*/ 237600 w 237600"/>
                        <a:gd name="connsiteY0" fmla="*/ 3240000 h 3240000"/>
                        <a:gd name="connsiteX1" fmla="*/ 118800 w 237600"/>
                        <a:gd name="connsiteY1" fmla="*/ 3220201 h 3240000"/>
                        <a:gd name="connsiteX2" fmla="*/ 118800 w 237600"/>
                        <a:gd name="connsiteY2" fmla="*/ 2709204 h 3240000"/>
                        <a:gd name="connsiteX3" fmla="*/ 118800 w 237600"/>
                        <a:gd name="connsiteY3" fmla="*/ 2166600 h 3240000"/>
                        <a:gd name="connsiteX4" fmla="*/ 118800 w 237600"/>
                        <a:gd name="connsiteY4" fmla="*/ 1639799 h 3240000"/>
                        <a:gd name="connsiteX5" fmla="*/ 0 w 237600"/>
                        <a:gd name="connsiteY5" fmla="*/ 1620000 h 3240000"/>
                        <a:gd name="connsiteX6" fmla="*/ 118800 w 237600"/>
                        <a:gd name="connsiteY6" fmla="*/ 1600201 h 3240000"/>
                        <a:gd name="connsiteX7" fmla="*/ 118800 w 237600"/>
                        <a:gd name="connsiteY7" fmla="*/ 1057596 h 3240000"/>
                        <a:gd name="connsiteX8" fmla="*/ 118800 w 237600"/>
                        <a:gd name="connsiteY8" fmla="*/ 562404 h 3240000"/>
                        <a:gd name="connsiteX9" fmla="*/ 118800 w 237600"/>
                        <a:gd name="connsiteY9" fmla="*/ 19799 h 3240000"/>
                        <a:gd name="connsiteX10" fmla="*/ 237600 w 237600"/>
                        <a:gd name="connsiteY10"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600" h="3240000" stroke="0" extrusionOk="0">
                          <a:moveTo>
                            <a:pt x="237600" y="3240000"/>
                          </a:moveTo>
                          <a:cubicBezTo>
                            <a:pt x="172774" y="3239304"/>
                            <a:pt x="116930" y="3232195"/>
                            <a:pt x="118800" y="3220201"/>
                          </a:cubicBezTo>
                          <a:cubicBezTo>
                            <a:pt x="120709" y="3074302"/>
                            <a:pt x="128910" y="2952408"/>
                            <a:pt x="118800" y="2740812"/>
                          </a:cubicBezTo>
                          <a:cubicBezTo>
                            <a:pt x="108690" y="2529216"/>
                            <a:pt x="117069" y="2444477"/>
                            <a:pt x="118800" y="2245620"/>
                          </a:cubicBezTo>
                          <a:cubicBezTo>
                            <a:pt x="120531" y="2046763"/>
                            <a:pt x="123676" y="1764440"/>
                            <a:pt x="118800" y="1639799"/>
                          </a:cubicBezTo>
                          <a:cubicBezTo>
                            <a:pt x="125862" y="1638375"/>
                            <a:pt x="73251" y="1610626"/>
                            <a:pt x="0" y="1620000"/>
                          </a:cubicBezTo>
                          <a:cubicBezTo>
                            <a:pt x="67665" y="1619427"/>
                            <a:pt x="119404" y="1610637"/>
                            <a:pt x="118800" y="1600201"/>
                          </a:cubicBezTo>
                          <a:cubicBezTo>
                            <a:pt x="101938" y="1439407"/>
                            <a:pt x="104953" y="1206823"/>
                            <a:pt x="118800" y="1089204"/>
                          </a:cubicBezTo>
                          <a:cubicBezTo>
                            <a:pt x="132647" y="971585"/>
                            <a:pt x="117475" y="733710"/>
                            <a:pt x="118800" y="546600"/>
                          </a:cubicBezTo>
                          <a:cubicBezTo>
                            <a:pt x="120125" y="359490"/>
                            <a:pt x="113150" y="276982"/>
                            <a:pt x="118800" y="19799"/>
                          </a:cubicBezTo>
                          <a:cubicBezTo>
                            <a:pt x="125276" y="-1899"/>
                            <a:pt x="167112" y="-5965"/>
                            <a:pt x="237600" y="0"/>
                          </a:cubicBezTo>
                          <a:cubicBezTo>
                            <a:pt x="235305" y="191188"/>
                            <a:pt x="242230" y="478382"/>
                            <a:pt x="237600" y="615600"/>
                          </a:cubicBezTo>
                          <a:cubicBezTo>
                            <a:pt x="232970" y="752818"/>
                            <a:pt x="264469" y="947619"/>
                            <a:pt x="237600" y="1231200"/>
                          </a:cubicBezTo>
                          <a:cubicBezTo>
                            <a:pt x="210731" y="1514781"/>
                            <a:pt x="237960" y="1736413"/>
                            <a:pt x="237600" y="1879200"/>
                          </a:cubicBezTo>
                          <a:cubicBezTo>
                            <a:pt x="237240" y="2021987"/>
                            <a:pt x="227578" y="2164522"/>
                            <a:pt x="237600" y="2430000"/>
                          </a:cubicBezTo>
                          <a:cubicBezTo>
                            <a:pt x="247622" y="2695478"/>
                            <a:pt x="228939" y="2944810"/>
                            <a:pt x="237600" y="3240000"/>
                          </a:cubicBezTo>
                          <a:close/>
                        </a:path>
                        <a:path w="237600" h="3240000" fill="none" extrusionOk="0">
                          <a:moveTo>
                            <a:pt x="237600" y="3240000"/>
                          </a:moveTo>
                          <a:cubicBezTo>
                            <a:pt x="171890" y="3238878"/>
                            <a:pt x="121362" y="3230407"/>
                            <a:pt x="118800" y="3220201"/>
                          </a:cubicBezTo>
                          <a:cubicBezTo>
                            <a:pt x="129723" y="3010116"/>
                            <a:pt x="125525" y="2873978"/>
                            <a:pt x="118800" y="2709204"/>
                          </a:cubicBezTo>
                          <a:cubicBezTo>
                            <a:pt x="112075" y="2544430"/>
                            <a:pt x="103668" y="2306687"/>
                            <a:pt x="118800" y="2166600"/>
                          </a:cubicBezTo>
                          <a:cubicBezTo>
                            <a:pt x="133932" y="2026513"/>
                            <a:pt x="114056" y="1803228"/>
                            <a:pt x="118800" y="1639799"/>
                          </a:cubicBezTo>
                          <a:cubicBezTo>
                            <a:pt x="117266" y="1629100"/>
                            <a:pt x="58028" y="1621729"/>
                            <a:pt x="0" y="1620000"/>
                          </a:cubicBezTo>
                          <a:cubicBezTo>
                            <a:pt x="63723" y="1620054"/>
                            <a:pt x="119178" y="1609088"/>
                            <a:pt x="118800" y="1600201"/>
                          </a:cubicBezTo>
                          <a:cubicBezTo>
                            <a:pt x="138012" y="1339656"/>
                            <a:pt x="121136" y="1184855"/>
                            <a:pt x="118800" y="1057596"/>
                          </a:cubicBezTo>
                          <a:cubicBezTo>
                            <a:pt x="116464" y="930338"/>
                            <a:pt x="136039" y="794825"/>
                            <a:pt x="118800" y="562404"/>
                          </a:cubicBezTo>
                          <a:cubicBezTo>
                            <a:pt x="101561" y="329983"/>
                            <a:pt x="118369" y="257673"/>
                            <a:pt x="118800" y="19799"/>
                          </a:cubicBezTo>
                          <a:cubicBezTo>
                            <a:pt x="112254" y="10360"/>
                            <a:pt x="174674" y="-6279"/>
                            <a:pt x="23760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8207710" y="2016124"/>
              <a:ext cx="240149" cy="1080000"/>
            </a:xfrm>
            <a:prstGeom prst="leftBrace">
              <a:avLst/>
            </a:prstGeom>
            <a:ln>
              <a:solidFill>
                <a:srgbClr val="FFC000"/>
              </a:solidFill>
              <a:headEnd type="none" w="lg" len="med"/>
              <a:tailEnd type="none" w="lg" len="med"/>
              <a:extLst>
                <a:ext uri="{C807C97D-BFC1-408E-A445-0C87EB9F89A2}">
                  <ask:lineSketchStyleProps xmlns:ask="http://schemas.microsoft.com/office/drawing/2018/sketchyshapes" sd="1136257699">
                    <a:custGeom>
                      <a:avLst/>
                      <a:gdLst>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 name="connsiteX7" fmla="*/ 240149 w 240149"/>
                        <a:gd name="connsiteY7" fmla="*/ 1080000 h 1080000"/>
                        <a:gd name="connsiteX0" fmla="*/ 240149 w 240149"/>
                        <a:gd name="connsiteY0" fmla="*/ 1080000 h 1080000"/>
                        <a:gd name="connsiteX1" fmla="*/ 120074 w 240149"/>
                        <a:gd name="connsiteY1" fmla="*/ 1059988 h 1080000"/>
                        <a:gd name="connsiteX2" fmla="*/ 120075 w 240149"/>
                        <a:gd name="connsiteY2" fmla="*/ 560012 h 1080000"/>
                        <a:gd name="connsiteX3" fmla="*/ 0 w 240149"/>
                        <a:gd name="connsiteY3" fmla="*/ 540000 h 1080000"/>
                        <a:gd name="connsiteX4" fmla="*/ 120075 w 240149"/>
                        <a:gd name="connsiteY4" fmla="*/ 519988 h 1080000"/>
                        <a:gd name="connsiteX5" fmla="*/ 120075 w 240149"/>
                        <a:gd name="connsiteY5" fmla="*/ 20012 h 1080000"/>
                        <a:gd name="connsiteX6" fmla="*/ 240150 w 240149"/>
                        <a:gd name="connsiteY6"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149" h="1080000" stroke="0" extrusionOk="0">
                          <a:moveTo>
                            <a:pt x="240149" y="1080000"/>
                          </a:moveTo>
                          <a:cubicBezTo>
                            <a:pt x="174511" y="1079399"/>
                            <a:pt x="119214" y="1071527"/>
                            <a:pt x="120074" y="1059988"/>
                          </a:cubicBezTo>
                          <a:cubicBezTo>
                            <a:pt x="124337" y="896938"/>
                            <a:pt x="120661" y="718674"/>
                            <a:pt x="120075" y="560012"/>
                          </a:cubicBezTo>
                          <a:cubicBezTo>
                            <a:pt x="112520" y="560140"/>
                            <a:pt x="56057" y="544997"/>
                            <a:pt x="0" y="540000"/>
                          </a:cubicBezTo>
                          <a:cubicBezTo>
                            <a:pt x="64389" y="541206"/>
                            <a:pt x="120674" y="530475"/>
                            <a:pt x="120075" y="519988"/>
                          </a:cubicBezTo>
                          <a:cubicBezTo>
                            <a:pt x="129874" y="282755"/>
                            <a:pt x="95420" y="233789"/>
                            <a:pt x="120075" y="20012"/>
                          </a:cubicBezTo>
                          <a:cubicBezTo>
                            <a:pt x="126235" y="3871"/>
                            <a:pt x="182527" y="-1502"/>
                            <a:pt x="240150" y="0"/>
                          </a:cubicBezTo>
                          <a:cubicBezTo>
                            <a:pt x="240253" y="319683"/>
                            <a:pt x="326372" y="696450"/>
                            <a:pt x="240149" y="1080000"/>
                          </a:cubicBezTo>
                          <a:close/>
                        </a:path>
                        <a:path w="240149" h="1080000" fill="none" extrusionOk="0">
                          <a:moveTo>
                            <a:pt x="240149" y="1080000"/>
                          </a:moveTo>
                          <a:cubicBezTo>
                            <a:pt x="174012" y="1080281"/>
                            <a:pt x="117520" y="1071737"/>
                            <a:pt x="120074" y="1059988"/>
                          </a:cubicBezTo>
                          <a:cubicBezTo>
                            <a:pt x="113883" y="923076"/>
                            <a:pt x="132498" y="713581"/>
                            <a:pt x="120075" y="560012"/>
                          </a:cubicBezTo>
                          <a:cubicBezTo>
                            <a:pt x="120229" y="536698"/>
                            <a:pt x="62852" y="534989"/>
                            <a:pt x="0" y="540000"/>
                          </a:cubicBezTo>
                          <a:cubicBezTo>
                            <a:pt x="66014" y="540337"/>
                            <a:pt x="118720" y="531684"/>
                            <a:pt x="120075" y="519988"/>
                          </a:cubicBezTo>
                          <a:cubicBezTo>
                            <a:pt x="138940" y="361432"/>
                            <a:pt x="96597" y="164775"/>
                            <a:pt x="120075" y="20012"/>
                          </a:cubicBezTo>
                          <a:cubicBezTo>
                            <a:pt x="130208" y="972"/>
                            <a:pt x="170834" y="4015"/>
                            <a:pt x="240150" y="0"/>
                          </a:cubicBezTo>
                        </a:path>
                      </a:pathLst>
                    </a:custGeom>
                    <ask:type>
                      <ask:lineSketchFreehand/>
                    </ask:type>
                  </ask:lineSketchStyleProps>
                </a:ext>
              </a:extLst>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solidFill>
                  <a:srgbClr val="374154"/>
                </a:solidFill>
              </a:endParaRPr>
            </a:p>
          </p:txBody>
        </p:sp>
        <p:sp>
          <p:nvSpPr>
            <p:cNvPr id="6" name="TextBox 5">
              <a:extLst>
                <a:ext uri="{FF2B5EF4-FFF2-40B4-BE49-F238E27FC236}">
                  <a16:creationId xmlns:a16="http://schemas.microsoft.com/office/drawing/2014/main" id="{EF4C92BE-F97B-423B-AF0E-430B480A6B1F}"/>
                </a:ext>
              </a:extLst>
            </p:cNvPr>
            <p:cNvSpPr txBox="1"/>
            <p:nvPr/>
          </p:nvSpPr>
          <p:spPr>
            <a:xfrm>
              <a:off x="4990212" y="2778989"/>
              <a:ext cx="2077492"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模型相关，相对固定</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7841982" y="2778989"/>
              <a:ext cx="923330" cy="276999"/>
            </a:xfrm>
            <a:prstGeom prst="rect">
              <a:avLst/>
            </a:prstGeom>
            <a:noFill/>
          </p:spPr>
          <p:txBody>
            <a:bodyPr wrap="none" lIns="0" tIns="0" rIns="0" bIns="0" rtlCol="0">
              <a:spAutoFit/>
            </a:bodyPr>
            <a:lstStyle/>
            <a:p>
              <a:pPr algn="l"/>
              <a:r>
                <a:rPr lang="zh-CN" altLang="en-US" dirty="0">
                  <a:solidFill>
                    <a:srgbClr val="374154"/>
                  </a:solidFill>
                  <a:latin typeface="Microsoft YaHei" panose="020B0503020204020204" pitchFamily="34" charset="-122"/>
                  <a:ea typeface="Microsoft YaHei" panose="020B0503020204020204" pitchFamily="34" charset="-122"/>
                </a:rPr>
                <a:t>可变因素</a:t>
              </a:r>
              <a:endParaRPr lang="en-US" dirty="0" err="1">
                <a:solidFill>
                  <a:srgbClr val="374154"/>
                </a:solidFill>
                <a:latin typeface="Microsoft YaHei" panose="020B0503020204020204" pitchFamily="34" charset="-122"/>
                <a:ea typeface="Microsoft YaHei" panose="020B0503020204020204" pitchFamily="34" charset="-122"/>
              </a:endParaRPr>
            </a:p>
          </p:txBody>
        </p:sp>
        <p:sp>
          <p:nvSpPr>
            <p:cNvPr id="17" name="矩形 16">
              <a:extLst>
                <a:ext uri="{FF2B5EF4-FFF2-40B4-BE49-F238E27FC236}">
                  <a16:creationId xmlns:a16="http://schemas.microsoft.com/office/drawing/2014/main" id="{1A606C52-292D-DF4D-8409-2E907B58A5A0}"/>
                </a:ext>
              </a:extLst>
            </p:cNvPr>
            <p:cNvSpPr/>
            <p:nvPr/>
          </p:nvSpPr>
          <p:spPr>
            <a:xfrm>
              <a:off x="3039255" y="1988840"/>
              <a:ext cx="5939446" cy="400110"/>
            </a:xfrm>
            <a:prstGeom prst="rect">
              <a:avLst/>
            </a:prstGeom>
          </p:spPr>
          <p:txBody>
            <a:bodyPr wrap="none">
              <a:spAutoFit/>
            </a:bodyPr>
            <a:lstStyle/>
            <a:p>
              <a:pPr marL="0" indent="0">
                <a:buNone/>
              </a:pPr>
              <a:r>
                <a:rPr lang="zh-CN" altLang="en-US" sz="2000" dirty="0">
                  <a:solidFill>
                    <a:srgbClr val="374154"/>
                  </a:solidFill>
                  <a:latin typeface="+mj-ea"/>
                  <a:ea typeface="+mj-ea"/>
                </a:rPr>
                <a:t>训练耗时 </a:t>
              </a:r>
              <a:r>
                <a:rPr lang="en-US" altLang="zh-CN" sz="2000" dirty="0">
                  <a:solidFill>
                    <a:srgbClr val="374154"/>
                  </a:solidFill>
                  <a:latin typeface="+mj-ea"/>
                  <a:ea typeface="+mj-ea"/>
                </a:rPr>
                <a:t>=</a:t>
              </a:r>
              <a:r>
                <a:rPr lang="zh-CN" altLang="en-US" sz="2000" dirty="0">
                  <a:solidFill>
                    <a:srgbClr val="374154"/>
                  </a:solidFill>
                  <a:latin typeface="+mj-ea"/>
                  <a:ea typeface="+mj-ea"/>
                </a:rPr>
                <a:t> 训练数据规模 </a:t>
              </a:r>
              <a:r>
                <a:rPr lang="en-US" altLang="zh-CN" sz="2000" dirty="0">
                  <a:solidFill>
                    <a:srgbClr val="374154"/>
                  </a:solidFill>
                  <a:latin typeface="+mj-ea"/>
                  <a:ea typeface="+mj-ea"/>
                </a:rPr>
                <a:t>x </a:t>
              </a:r>
              <a:r>
                <a:rPr lang="zh-CN" altLang="en-US" sz="2000" dirty="0">
                  <a:solidFill>
                    <a:srgbClr val="374154"/>
                  </a:solidFill>
                  <a:latin typeface="+mj-ea"/>
                  <a:ea typeface="+mj-ea"/>
                </a:rPr>
                <a:t>单步计算量</a:t>
              </a:r>
              <a:r>
                <a:rPr lang="en-US" altLang="zh-CN" sz="2000" dirty="0">
                  <a:solidFill>
                    <a:srgbClr val="374154"/>
                  </a:solidFill>
                  <a:latin typeface="+mj-ea"/>
                  <a:ea typeface="+mj-ea"/>
                </a:rPr>
                <a:t> / </a:t>
              </a:r>
              <a:r>
                <a:rPr lang="zh-CN" altLang="en-US" sz="2000" dirty="0">
                  <a:solidFill>
                    <a:srgbClr val="374154"/>
                  </a:solidFill>
                  <a:latin typeface="+mj-ea"/>
                  <a:ea typeface="+mj-ea"/>
                </a:rPr>
                <a:t>计算速率</a:t>
              </a:r>
              <a:endParaRPr lang="en-US" altLang="zh-CN" sz="2000" dirty="0">
                <a:solidFill>
                  <a:srgbClr val="374154"/>
                </a:solidFill>
                <a:latin typeface="+mj-ea"/>
                <a:ea typeface="+mj-ea"/>
              </a:endParaRPr>
            </a:p>
          </p:txBody>
        </p:sp>
      </p:grpSp>
      <p:sp>
        <p:nvSpPr>
          <p:cNvPr id="20" name="矩形 19">
            <a:extLst>
              <a:ext uri="{FF2B5EF4-FFF2-40B4-BE49-F238E27FC236}">
                <a16:creationId xmlns:a16="http://schemas.microsoft.com/office/drawing/2014/main" id="{938493A9-2521-5541-93F8-F32AF7CB2819}"/>
              </a:ext>
            </a:extLst>
          </p:cNvPr>
          <p:cNvSpPr/>
          <p:nvPr/>
        </p:nvSpPr>
        <p:spPr>
          <a:xfrm>
            <a:off x="2209949" y="4266952"/>
            <a:ext cx="8132354" cy="400110"/>
          </a:xfrm>
          <a:prstGeom prst="rect">
            <a:avLst/>
          </a:prstGeom>
        </p:spPr>
        <p:txBody>
          <a:bodyPr wrap="none">
            <a:spAutoFit/>
          </a:bodyPr>
          <a:lstStyle/>
          <a:p>
            <a:r>
              <a:rPr lang="zh-CN" altLang="en-US" sz="2000" dirty="0">
                <a:solidFill>
                  <a:srgbClr val="374154"/>
                </a:solidFill>
                <a:latin typeface="+mj-ea"/>
                <a:ea typeface="+mj-ea"/>
              </a:rPr>
              <a:t>计算速率 </a:t>
            </a:r>
            <a:r>
              <a:rPr lang="en-US" altLang="zh-CN" sz="2000" dirty="0">
                <a:solidFill>
                  <a:srgbClr val="374154"/>
                </a:solidFill>
                <a:latin typeface="+mj-ea"/>
                <a:ea typeface="+mj-ea"/>
              </a:rPr>
              <a:t>=</a:t>
            </a:r>
            <a:r>
              <a:rPr lang="zh-CN" altLang="en-US" sz="2000" dirty="0">
                <a:solidFill>
                  <a:srgbClr val="374154"/>
                </a:solidFill>
                <a:latin typeface="+mj-ea"/>
                <a:ea typeface="+mj-ea"/>
              </a:rPr>
              <a:t> 单设备计算速率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设备数  </a:t>
            </a:r>
            <a:r>
              <a:rPr lang="en-US" altLang="zh-CN" sz="2000" dirty="0">
                <a:solidFill>
                  <a:srgbClr val="374154"/>
                </a:solidFill>
                <a:latin typeface="+mj-ea"/>
                <a:ea typeface="+mj-ea"/>
              </a:rPr>
              <a:t>x</a:t>
            </a:r>
            <a:r>
              <a:rPr lang="zh-CN" altLang="en-US" sz="2000" dirty="0">
                <a:solidFill>
                  <a:srgbClr val="374154"/>
                </a:solidFill>
                <a:latin typeface="+mj-ea"/>
                <a:ea typeface="+mj-ea"/>
              </a:rPr>
              <a:t> </a:t>
            </a:r>
            <a:r>
              <a:rPr lang="en-US" altLang="zh-CN" sz="2000" dirty="0">
                <a:solidFill>
                  <a:srgbClr val="374154"/>
                </a:solidFill>
                <a:latin typeface="+mj-ea"/>
                <a:ea typeface="+mj-ea"/>
              </a:rPr>
              <a:t> </a:t>
            </a:r>
            <a:r>
              <a:rPr lang="zh-CN" altLang="en-US" sz="2000" dirty="0">
                <a:solidFill>
                  <a:srgbClr val="374154"/>
                </a:solidFill>
                <a:latin typeface="+mj-ea"/>
                <a:ea typeface="+mj-ea"/>
              </a:rPr>
              <a:t>多设备并行效率（加速比）</a:t>
            </a:r>
            <a:endParaRPr lang="en-US" altLang="zh-CN" sz="2000" dirty="0">
              <a:solidFill>
                <a:srgbClr val="374154"/>
              </a:solidFill>
              <a:latin typeface="+mj-ea"/>
              <a:ea typeface="+mj-ea"/>
            </a:endParaRPr>
          </a:p>
        </p:txBody>
      </p:sp>
      <p:sp>
        <p:nvSpPr>
          <p:cNvPr id="21" name="Text Placeholder 2">
            <a:extLst>
              <a:ext uri="{FF2B5EF4-FFF2-40B4-BE49-F238E27FC236}">
                <a16:creationId xmlns:a16="http://schemas.microsoft.com/office/drawing/2014/main" id="{4FB40855-4EB6-1C4B-A8D5-D19E646952D6}"/>
              </a:ext>
            </a:extLst>
          </p:cNvPr>
          <p:cNvSpPr txBox="1">
            <a:spLocks/>
          </p:cNvSpPr>
          <p:nvPr/>
        </p:nvSpPr>
        <p:spPr>
          <a:xfrm>
            <a:off x="623635" y="3693597"/>
            <a:ext cx="10963473" cy="47579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42900" indent="-342900">
              <a:buFont typeface="Arial" panose="020B0604020202020204" pitchFamily="34" charset="0"/>
              <a:buChar char="•"/>
            </a:pPr>
            <a:r>
              <a:rPr lang="zh-CN" altLang="en-US" b="1" dirty="0"/>
              <a:t>计算速率：</a:t>
            </a:r>
            <a:endParaRPr lang="en-US" altLang="zh-CN" b="1" dirty="0"/>
          </a:p>
        </p:txBody>
      </p:sp>
      <p:sp>
        <p:nvSpPr>
          <p:cNvPr id="22" name="矩形 21">
            <a:extLst>
              <a:ext uri="{FF2B5EF4-FFF2-40B4-BE49-F238E27FC236}">
                <a16:creationId xmlns:a16="http://schemas.microsoft.com/office/drawing/2014/main" id="{D9E2C71E-E87C-6749-A6C2-9FAE21CAE41A}"/>
              </a:ext>
            </a:extLst>
          </p:cNvPr>
          <p:cNvSpPr/>
          <p:nvPr/>
        </p:nvSpPr>
        <p:spPr bwMode="auto">
          <a:xfrm flipH="1">
            <a:off x="5767745" y="4197653"/>
            <a:ext cx="906700" cy="527491"/>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06700"/>
                      <a:gd name="connsiteY0" fmla="*/ 0 h 527491"/>
                      <a:gd name="connsiteX1" fmla="*/ 462417 w 906700"/>
                      <a:gd name="connsiteY1" fmla="*/ 0 h 527491"/>
                      <a:gd name="connsiteX2" fmla="*/ 906700 w 906700"/>
                      <a:gd name="connsiteY2" fmla="*/ 0 h 527491"/>
                      <a:gd name="connsiteX3" fmla="*/ 906700 w 906700"/>
                      <a:gd name="connsiteY3" fmla="*/ 527491 h 527491"/>
                      <a:gd name="connsiteX4" fmla="*/ 471484 w 906700"/>
                      <a:gd name="connsiteY4" fmla="*/ 527491 h 527491"/>
                      <a:gd name="connsiteX5" fmla="*/ 0 w 906700"/>
                      <a:gd name="connsiteY5" fmla="*/ 527491 h 527491"/>
                      <a:gd name="connsiteX6" fmla="*/ 0 w 906700"/>
                      <a:gd name="connsiteY6" fmla="*/ 0 h 52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700" h="527491" extrusionOk="0">
                        <a:moveTo>
                          <a:pt x="0" y="0"/>
                        </a:moveTo>
                        <a:cubicBezTo>
                          <a:pt x="107046" y="-2376"/>
                          <a:pt x="369699" y="-20620"/>
                          <a:pt x="462417" y="0"/>
                        </a:cubicBezTo>
                        <a:cubicBezTo>
                          <a:pt x="555135" y="20620"/>
                          <a:pt x="811276" y="13889"/>
                          <a:pt x="906700" y="0"/>
                        </a:cubicBezTo>
                        <a:cubicBezTo>
                          <a:pt x="892612" y="224545"/>
                          <a:pt x="896932" y="318649"/>
                          <a:pt x="906700" y="527491"/>
                        </a:cubicBezTo>
                        <a:cubicBezTo>
                          <a:pt x="758118" y="517558"/>
                          <a:pt x="682626" y="533581"/>
                          <a:pt x="471484" y="527491"/>
                        </a:cubicBezTo>
                        <a:cubicBezTo>
                          <a:pt x="260342" y="521401"/>
                          <a:pt x="112612" y="522238"/>
                          <a:pt x="0" y="527491"/>
                        </a:cubicBezTo>
                        <a:cubicBezTo>
                          <a:pt x="-16821" y="318912"/>
                          <a:pt x="-18329" y="136120"/>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12" name="矩形 11">
            <a:extLst>
              <a:ext uri="{FF2B5EF4-FFF2-40B4-BE49-F238E27FC236}">
                <a16:creationId xmlns:a16="http://schemas.microsoft.com/office/drawing/2014/main" id="{DA739A11-51AE-F341-B73C-58944797770D}"/>
              </a:ext>
            </a:extLst>
          </p:cNvPr>
          <p:cNvSpPr/>
          <p:nvPr/>
        </p:nvSpPr>
        <p:spPr>
          <a:xfrm>
            <a:off x="3729120" y="4911551"/>
            <a:ext cx="5723042" cy="461665"/>
          </a:xfrm>
          <a:prstGeom prst="rect">
            <a:avLst/>
          </a:prstGeom>
        </p:spPr>
        <p:txBody>
          <a:bodyPr wrap="none">
            <a:spAutoFit/>
          </a:bodyPr>
          <a:lstStyle/>
          <a:p>
            <a:r>
              <a:rPr lang="zh-CN" altLang="en-US" sz="2400" dirty="0">
                <a:solidFill>
                  <a:srgbClr val="C00000"/>
                </a:solidFill>
                <a:latin typeface="+mj-ea"/>
                <a:ea typeface="+mj-ea"/>
              </a:rPr>
              <a:t>理论上，</a:t>
            </a:r>
            <a:r>
              <a:rPr lang="en-US" altLang="zh-CN" sz="2400" dirty="0">
                <a:solidFill>
                  <a:srgbClr val="C00000"/>
                </a:solidFill>
                <a:latin typeface="+mj-ea"/>
                <a:ea typeface="+mj-ea"/>
              </a:rPr>
              <a:t>AI</a:t>
            </a:r>
            <a:r>
              <a:rPr lang="zh-CN" altLang="en-US" sz="2400" dirty="0">
                <a:solidFill>
                  <a:srgbClr val="C00000"/>
                </a:solidFill>
                <a:latin typeface="+mj-ea"/>
                <a:ea typeface="+mj-ea"/>
              </a:rPr>
              <a:t>芯片数量越多，模型训练越快</a:t>
            </a:r>
          </a:p>
        </p:txBody>
      </p:sp>
    </p:spTree>
    <p:extLst>
      <p:ext uri="{BB962C8B-B14F-4D97-AF65-F5344CB8AC3E}">
        <p14:creationId xmlns:p14="http://schemas.microsoft.com/office/powerpoint/2010/main" val="30078012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30484-5750-4546-B933-C18A3CF63DBB}"/>
              </a:ext>
            </a:extLst>
          </p:cNvPr>
          <p:cNvSpPr>
            <a:spLocks noGrp="1"/>
          </p:cNvSpPr>
          <p:nvPr>
            <p:ph type="title"/>
          </p:nvPr>
        </p:nvSpPr>
        <p:spPr/>
        <p:txBody>
          <a:bodyPr/>
          <a:lstStyle/>
          <a:p>
            <a:r>
              <a:rPr lang="zh-CN" altLang="en-US" sz="2800" dirty="0">
                <a:solidFill>
                  <a:srgbClr val="F78898"/>
                </a:solidFill>
                <a:cs typeface="Arial" pitchFamily="34" charset="0"/>
              </a:rPr>
              <a:t>加速</a:t>
            </a:r>
            <a:r>
              <a:rPr lang="zh-CN" altLang="en-US" dirty="0"/>
              <a:t>比</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4BE678C-A7EB-AC43-8BF2-F86FD7C29077}"/>
                  </a:ext>
                </a:extLst>
              </p:cNvPr>
              <p:cNvSpPr txBox="1"/>
              <p:nvPr/>
            </p:nvSpPr>
            <p:spPr>
              <a:xfrm>
                <a:off x="4946253" y="2225841"/>
                <a:ext cx="2132700" cy="436017"/>
              </a:xfrm>
              <a:prstGeom prst="rect">
                <a:avLst/>
              </a:prstGeom>
              <a:noFill/>
            </p:spPr>
            <p:txBody>
              <a:bodyPr wrap="none" lIns="0" tIns="0" rIns="0" bIns="0" rtlCol="0">
                <a:spAutoFit/>
              </a:bodyPr>
              <a:lstStyle/>
              <a:p>
                <a:pPr>
                  <a:lnSpc>
                    <a:spcPts val="3440"/>
                  </a:lnSpc>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ea typeface="Microsoft YaHei" panose="020B0503020204020204" pitchFamily="34" charset="-122"/>
                        </a:rPr>
                        <m:t>𝑠𝑐𝑎𝑙𝑒</m:t>
                      </m:r>
                      <m:r>
                        <a:rPr kumimoji="1" lang="en-US" altLang="zh-CN" sz="2000" i="1">
                          <a:latin typeface="Cambria Math" panose="02040503050406030204" pitchFamily="18" charset="0"/>
                          <a:ea typeface="Microsoft YaHei" panose="020B0503020204020204" pitchFamily="34" charset="-122"/>
                        </a:rPr>
                        <m:t> </m:t>
                      </m:r>
                      <m:r>
                        <a:rPr kumimoji="1" lang="en-US" altLang="zh-CN" sz="2000" i="1">
                          <a:latin typeface="Cambria Math" panose="02040503050406030204" pitchFamily="18" charset="0"/>
                          <a:ea typeface="Microsoft YaHei" panose="020B0503020204020204" pitchFamily="34" charset="-122"/>
                        </a:rPr>
                        <m:t>𝑓𝑎𝑐𝑡𝑜𝑟</m:t>
                      </m:r>
                      <m:r>
                        <a:rPr kumimoji="1" lang="en-US" altLang="zh-CN" sz="2000" i="1">
                          <a:latin typeface="Cambria Math" panose="02040503050406030204" pitchFamily="18" charset="0"/>
                          <a:ea typeface="Microsoft YaHei" panose="020B0503020204020204" pitchFamily="34" charset="-122"/>
                        </a:rPr>
                        <m:t>=</m:t>
                      </m:r>
                      <m:f>
                        <m:fPr>
                          <m:ctrlPr>
                            <a:rPr kumimoji="1" lang="en-US" altLang="zh-CN" sz="2000" i="1">
                              <a:latin typeface="Cambria Math" panose="02040503050406030204" pitchFamily="18" charset="0"/>
                              <a:ea typeface="Microsoft YaHei" panose="020B0503020204020204" pitchFamily="34" charset="-122"/>
                            </a:rPr>
                          </m:ctrlPr>
                        </m:fPr>
                        <m:num>
                          <m:sSub>
                            <m:sSubPr>
                              <m:ctrlPr>
                                <a:rPr kumimoji="1" lang="en-US" altLang="zh-CN" sz="2000" i="1">
                                  <a:latin typeface="Cambria Math" panose="02040503050406030204" pitchFamily="18" charset="0"/>
                                  <a:ea typeface="Microsoft YaHei" panose="020B0503020204020204" pitchFamily="34" charset="-122"/>
                                </a:rPr>
                              </m:ctrlPr>
                            </m:sSubPr>
                            <m:e>
                              <m:r>
                                <a:rPr kumimoji="1" lang="en-US" altLang="zh-CN" sz="2000" i="1">
                                  <a:latin typeface="Cambria Math" panose="02040503050406030204" pitchFamily="18" charset="0"/>
                                  <a:ea typeface="Microsoft YaHei" panose="020B0503020204020204" pitchFamily="34" charset="-122"/>
                                </a:rPr>
                                <m:t>𝑇</m:t>
                              </m:r>
                            </m:e>
                            <m:sub>
                              <m:r>
                                <a:rPr kumimoji="1" lang="en-US" altLang="zh-CN" sz="2000" i="1">
                                  <a:latin typeface="Cambria Math" panose="02040503050406030204" pitchFamily="18" charset="0"/>
                                  <a:ea typeface="Microsoft YaHei" panose="020B0503020204020204" pitchFamily="34" charset="-122"/>
                                </a:rPr>
                                <m:t>𝑛</m:t>
                              </m:r>
                            </m:sub>
                          </m:sSub>
                        </m:num>
                        <m:den>
                          <m:r>
                            <a:rPr kumimoji="1" lang="en-US" altLang="zh-CN" sz="2000" i="1">
                              <a:latin typeface="Cambria Math" panose="02040503050406030204" pitchFamily="18" charset="0"/>
                              <a:ea typeface="Microsoft YaHei" panose="020B0503020204020204" pitchFamily="34" charset="-122"/>
                            </a:rPr>
                            <m:t>𝑛𝑇</m:t>
                          </m:r>
                        </m:den>
                      </m:f>
                    </m:oMath>
                  </m:oMathPara>
                </a14:m>
                <a:endParaRPr kumimoji="1" lang="zh-CN" altLang="en-US" sz="2000" i="1" dirty="0">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34BE678C-A7EB-AC43-8BF2-F86FD7C29077}"/>
                  </a:ext>
                </a:extLst>
              </p:cNvPr>
              <p:cNvSpPr txBox="1">
                <a:spLocks noRot="1" noChangeAspect="1" noMove="1" noResize="1" noEditPoints="1" noAdjustHandles="1" noChangeArrowheads="1" noChangeShapeType="1" noTextEdit="1"/>
              </p:cNvSpPr>
              <p:nvPr/>
            </p:nvSpPr>
            <p:spPr>
              <a:xfrm>
                <a:off x="4946253" y="2225841"/>
                <a:ext cx="2132700" cy="436017"/>
              </a:xfrm>
              <a:prstGeom prst="rect">
                <a:avLst/>
              </a:prstGeom>
              <a:blipFill>
                <a:blip r:embed="rId2"/>
                <a:stretch>
                  <a:fillRect l="-1775" t="-22222" r="-1775" b="-22222"/>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BFE2EBD-978B-C641-9728-9AD6ECB6710A}"/>
              </a:ext>
            </a:extLst>
          </p:cNvPr>
          <p:cNvPicPr>
            <a:picLocks noChangeAspect="1"/>
          </p:cNvPicPr>
          <p:nvPr/>
        </p:nvPicPr>
        <p:blipFill>
          <a:blip r:embed="rId3"/>
          <a:stretch>
            <a:fillRect/>
          </a:stretch>
        </p:blipFill>
        <p:spPr>
          <a:xfrm>
            <a:off x="3722117" y="3068960"/>
            <a:ext cx="5136334" cy="2962530"/>
          </a:xfrm>
          <a:prstGeom prst="rect">
            <a:avLst/>
          </a:prstGeom>
        </p:spPr>
      </p:pic>
      <p:sp>
        <p:nvSpPr>
          <p:cNvPr id="5" name="矩形 4">
            <a:extLst>
              <a:ext uri="{FF2B5EF4-FFF2-40B4-BE49-F238E27FC236}">
                <a16:creationId xmlns:a16="http://schemas.microsoft.com/office/drawing/2014/main" id="{2409AAFC-4297-7E47-AB19-7FADC37481D9}"/>
              </a:ext>
            </a:extLst>
          </p:cNvPr>
          <p:cNvSpPr/>
          <p:nvPr/>
        </p:nvSpPr>
        <p:spPr>
          <a:xfrm>
            <a:off x="658617" y="1517955"/>
            <a:ext cx="10928491" cy="400110"/>
          </a:xfrm>
          <a:prstGeom prst="rect">
            <a:avLst/>
          </a:prstGeom>
        </p:spPr>
        <p:txBody>
          <a:bodyPr wrap="square">
            <a:spAutoFit/>
          </a:bodyPr>
          <a:lstStyle/>
          <a:p>
            <a:r>
              <a:rPr lang="zh-CN" altLang="en-US" sz="2000" dirty="0">
                <a:solidFill>
                  <a:srgbClr val="374154"/>
                </a:solidFill>
                <a:latin typeface="+mj-ea"/>
                <a:ea typeface="+mj-ea"/>
              </a:rPr>
              <a:t>假设单设备吞吐量为</a:t>
            </a:r>
            <a:r>
              <a:rPr lang="en-US" altLang="zh-CN" sz="2000" dirty="0">
                <a:solidFill>
                  <a:srgbClr val="374154"/>
                </a:solidFill>
                <a:latin typeface="+mj-ea"/>
                <a:ea typeface="+mj-ea"/>
              </a:rPr>
              <a:t>T</a:t>
            </a:r>
            <a:r>
              <a:rPr lang="zh-CN" altLang="en-US" sz="2000" dirty="0">
                <a:solidFill>
                  <a:srgbClr val="374154"/>
                </a:solidFill>
                <a:latin typeface="+mj-ea"/>
                <a:ea typeface="+mj-ea"/>
              </a:rPr>
              <a:t>，</a:t>
            </a:r>
            <a:r>
              <a:rPr lang="en-US" altLang="zh-CN" sz="2000" dirty="0">
                <a:solidFill>
                  <a:srgbClr val="374154"/>
                </a:solidFill>
                <a:latin typeface="+mj-ea"/>
                <a:ea typeface="+mj-ea"/>
              </a:rPr>
              <a:t>n</a:t>
            </a:r>
            <a:r>
              <a:rPr lang="zh-CN" altLang="en-US" sz="2000" dirty="0">
                <a:solidFill>
                  <a:srgbClr val="374154"/>
                </a:solidFill>
                <a:latin typeface="+mj-ea"/>
                <a:ea typeface="+mj-ea"/>
              </a:rPr>
              <a:t>个设备系统的吞吐量应为</a:t>
            </a:r>
            <a:r>
              <a:rPr lang="en-US" altLang="zh-CN" sz="2000" dirty="0" err="1">
                <a:solidFill>
                  <a:srgbClr val="374154"/>
                </a:solidFill>
                <a:latin typeface="+mj-ea"/>
                <a:ea typeface="+mj-ea"/>
              </a:rPr>
              <a:t>nT</a:t>
            </a:r>
            <a:r>
              <a:rPr lang="zh-CN" altLang="en-US" sz="2000" dirty="0">
                <a:solidFill>
                  <a:srgbClr val="374154"/>
                </a:solidFill>
                <a:latin typeface="+mj-ea"/>
                <a:ea typeface="+mj-ea"/>
              </a:rPr>
              <a:t>，系统实际达到吞吐量为</a:t>
            </a:r>
            <a:r>
              <a:rPr lang="en-US" altLang="zh-CN" sz="2000" dirty="0">
                <a:solidFill>
                  <a:srgbClr val="374154"/>
                </a:solidFill>
                <a:latin typeface="+mj-ea"/>
                <a:ea typeface="+mj-ea"/>
              </a:rPr>
              <a:t>Tn</a:t>
            </a:r>
            <a:r>
              <a:rPr lang="zh-CN" altLang="en-US" sz="2000" dirty="0">
                <a:solidFill>
                  <a:srgbClr val="374154"/>
                </a:solidFill>
                <a:latin typeface="+mj-ea"/>
                <a:ea typeface="+mj-ea"/>
              </a:rPr>
              <a:t>，则加速比为：</a:t>
            </a:r>
          </a:p>
        </p:txBody>
      </p:sp>
      <p:sp>
        <p:nvSpPr>
          <p:cNvPr id="7" name="矩形 6">
            <a:extLst>
              <a:ext uri="{FF2B5EF4-FFF2-40B4-BE49-F238E27FC236}">
                <a16:creationId xmlns:a16="http://schemas.microsoft.com/office/drawing/2014/main" id="{B94087C0-5A2E-D147-A13D-6677F4BEC4DE}"/>
              </a:ext>
            </a:extLst>
          </p:cNvPr>
          <p:cNvSpPr/>
          <p:nvPr/>
        </p:nvSpPr>
        <p:spPr>
          <a:xfrm>
            <a:off x="1489869" y="4489483"/>
            <a:ext cx="1723549" cy="400110"/>
          </a:xfrm>
          <a:prstGeom prst="rect">
            <a:avLst/>
          </a:prstGeom>
        </p:spPr>
        <p:txBody>
          <a:bodyPr wrap="none">
            <a:spAutoFit/>
          </a:bodyPr>
          <a:lstStyle/>
          <a:p>
            <a:r>
              <a:rPr lang="zh-CN" altLang="en-US" sz="2000" dirty="0">
                <a:solidFill>
                  <a:srgbClr val="374154"/>
                </a:solidFill>
                <a:latin typeface="+mj-ea"/>
                <a:ea typeface="+mj-ea"/>
              </a:rPr>
              <a:t>边际效应受限</a:t>
            </a:r>
          </a:p>
        </p:txBody>
      </p:sp>
    </p:spTree>
    <p:extLst>
      <p:ext uri="{BB962C8B-B14F-4D97-AF65-F5344CB8AC3E}">
        <p14:creationId xmlns:p14="http://schemas.microsoft.com/office/powerpoint/2010/main" val="365266026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5FA2F50-304D-EE4A-A4F1-65596264FCB2}"/>
              </a:ext>
            </a:extLst>
          </p:cNvPr>
          <p:cNvSpPr/>
          <p:nvPr/>
        </p:nvSpPr>
        <p:spPr bwMode="auto">
          <a:xfrm>
            <a:off x="697781" y="173508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066840" y="1896740"/>
            <a:ext cx="4179894" cy="887487"/>
            <a:chOff x="8189503" y="1633419"/>
            <a:chExt cx="4181528" cy="887833"/>
          </a:xfrm>
        </p:grpSpPr>
        <p:sp>
          <p:nvSpPr>
            <p:cNvPr id="6" name="矩形 17">
              <a:extLst>
                <a:ext uri="{FF2B5EF4-FFF2-40B4-BE49-F238E27FC236}">
                  <a16:creationId xmlns:a16="http://schemas.microsoft.com/office/drawing/2014/main" id="{2F2FE708-3C99-3C41-BF87-A2395992A06A}"/>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内存墙</a:t>
              </a:r>
              <a:endParaRPr lang="zh-CN" altLang="en-US" sz="1999"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633419"/>
              <a:ext cx="3250439" cy="887833"/>
            </a:xfrm>
            <a:prstGeom prst="rect">
              <a:avLst/>
            </a:prstGeom>
          </p:spPr>
          <p:txBody>
            <a:bodyPr wrap="square">
              <a:spAutoFit/>
            </a:bodyPr>
            <a:lstStyle/>
            <a:p>
              <a:pPr defTabSz="913746">
                <a:lnSpc>
                  <a:spcPct val="150000"/>
                </a:lnSpc>
              </a:pPr>
              <a:r>
                <a:rPr lang="en-US" altLang="zh-CN" sz="1200" dirty="0">
                  <a:solidFill>
                    <a:srgbClr val="374154"/>
                  </a:solidFill>
                  <a:latin typeface="+mj-ea"/>
                  <a:ea typeface="+mj-ea"/>
                  <a:cs typeface="Arial" pitchFamily="34" charset="0"/>
                </a:rPr>
                <a:t>200B</a:t>
              </a:r>
              <a:r>
                <a:rPr lang="zh-CN" altLang="en-US" sz="1200" dirty="0">
                  <a:solidFill>
                    <a:srgbClr val="374154"/>
                  </a:solidFill>
                  <a:latin typeface="+mj-ea"/>
                  <a:ea typeface="+mj-ea"/>
                  <a:cs typeface="Arial" pitchFamily="34" charset="0"/>
                </a:rPr>
                <a:t>参数，参数内存占用</a:t>
              </a:r>
              <a:r>
                <a:rPr lang="en-US" altLang="zh-CN" sz="1200" dirty="0">
                  <a:solidFill>
                    <a:srgbClr val="374154"/>
                  </a:solidFill>
                  <a:latin typeface="+mj-ea"/>
                  <a:ea typeface="+mj-ea"/>
                  <a:cs typeface="Arial" pitchFamily="34" charset="0"/>
                </a:rPr>
                <a:t>754GB</a:t>
              </a:r>
              <a:r>
                <a:rPr lang="zh-CN" altLang="en-US" sz="1200" dirty="0">
                  <a:solidFill>
                    <a:srgbClr val="374154"/>
                  </a:solidFill>
                  <a:latin typeface="+mj-ea"/>
                  <a:ea typeface="+mj-ea"/>
                  <a:cs typeface="Arial" pitchFamily="34" charset="0"/>
                </a:rPr>
                <a:t>内存，训练过程需要</a:t>
              </a:r>
              <a:r>
                <a:rPr lang="en-US" altLang="zh-CN" sz="1200" dirty="0">
                  <a:solidFill>
                    <a:srgbClr val="374154"/>
                  </a:solidFill>
                  <a:latin typeface="+mj-ea"/>
                  <a:ea typeface="+mj-ea"/>
                  <a:cs typeface="Arial" pitchFamily="34" charset="0"/>
                </a:rPr>
                <a:t>3500GB+</a:t>
              </a:r>
              <a:r>
                <a:rPr lang="zh-CN" altLang="en-US" sz="1200" dirty="0">
                  <a:solidFill>
                    <a:srgbClr val="374154"/>
                  </a:solidFill>
                  <a:latin typeface="+mj-ea"/>
                  <a:ea typeface="+mj-ea"/>
                  <a:cs typeface="Arial" pitchFamily="34" charset="0"/>
                </a:rPr>
                <a:t>内存（权重</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激活</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优化器状态），一个模型需要</a:t>
              </a:r>
              <a:r>
                <a:rPr lang="en-US" altLang="zh-CN" sz="1200" dirty="0">
                  <a:solidFill>
                    <a:srgbClr val="374154"/>
                  </a:solidFill>
                  <a:latin typeface="+mj-ea"/>
                  <a:ea typeface="+mj-ea"/>
                  <a:cs typeface="Arial" pitchFamily="34" charset="0"/>
                </a:rPr>
                <a:t>100</a:t>
              </a:r>
              <a:r>
                <a:rPr lang="zh-CN" altLang="en-US" sz="1200" dirty="0">
                  <a:solidFill>
                    <a:srgbClr val="374154"/>
                  </a:solidFill>
                  <a:latin typeface="+mj-ea"/>
                  <a:ea typeface="+mj-ea"/>
                  <a:cs typeface="Arial" pitchFamily="34" charset="0"/>
                </a:rPr>
                <a:t>多张卡才能存放下</a:t>
              </a:r>
            </a:p>
          </p:txBody>
        </p:sp>
      </p:grpSp>
      <p:grpSp>
        <p:nvGrpSpPr>
          <p:cNvPr id="9" name="组合 8">
            <a:extLst>
              <a:ext uri="{FF2B5EF4-FFF2-40B4-BE49-F238E27FC236}">
                <a16:creationId xmlns:a16="http://schemas.microsoft.com/office/drawing/2014/main" id="{E0199751-0F33-F149-AA4C-EF9229954E4D}"/>
              </a:ext>
            </a:extLst>
          </p:cNvPr>
          <p:cNvGrpSpPr/>
          <p:nvPr/>
        </p:nvGrpSpPr>
        <p:grpSpPr>
          <a:xfrm>
            <a:off x="6762002" y="1677714"/>
            <a:ext cx="4179894" cy="1200329"/>
            <a:chOff x="8189503" y="1505777"/>
            <a:chExt cx="4181528" cy="1200797"/>
          </a:xfrm>
        </p:grpSpPr>
        <p:sp>
          <p:nvSpPr>
            <p:cNvPr id="10" name="矩形 17">
              <a:extLst>
                <a:ext uri="{FF2B5EF4-FFF2-40B4-BE49-F238E27FC236}">
                  <a16:creationId xmlns:a16="http://schemas.microsoft.com/office/drawing/2014/main" id="{18DC2616-46B9-8340-B593-4211EA64287D}"/>
                </a:ext>
              </a:extLst>
            </p:cNvPr>
            <p:cNvSpPr/>
            <p:nvPr/>
          </p:nvSpPr>
          <p:spPr>
            <a:xfrm>
              <a:off x="8189503" y="1966787"/>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性能墙</a:t>
              </a:r>
              <a:endParaRPr lang="zh-CN" altLang="en-US" sz="1999"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505777"/>
              <a:ext cx="3250439" cy="1200797"/>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大规模训练技术中，不仅要求</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芯片的计算性能足够强悍，同时也依赖于</a:t>
              </a:r>
              <a:r>
                <a:rPr lang="en-US" altLang="zh-CN" sz="1200" dirty="0">
                  <a:solidFill>
                    <a:srgbClr val="374154"/>
                  </a:solidFill>
                  <a:latin typeface="+mj-ea"/>
                  <a:ea typeface="+mj-ea"/>
                  <a:cs typeface="Arial" pitchFamily="34" charset="0"/>
                </a:rPr>
                <a:t>AI</a:t>
              </a:r>
              <a:r>
                <a:rPr lang="zh-CN" altLang="en-US" sz="1200" dirty="0">
                  <a:solidFill>
                    <a:srgbClr val="374154"/>
                  </a:solidFill>
                  <a:latin typeface="+mj-ea"/>
                  <a:ea typeface="+mj-ea"/>
                  <a:cs typeface="Arial" pitchFamily="34" charset="0"/>
                </a:rPr>
                <a:t>框架的大规模分布式训练的运行和调度效率，以及在分布式并行等各种优化手段的权衡。</a:t>
              </a:r>
            </a:p>
          </p:txBody>
        </p:sp>
      </p:grpSp>
      <p:grpSp>
        <p:nvGrpSpPr>
          <p:cNvPr id="17" name="组合 16">
            <a:extLst>
              <a:ext uri="{FF2B5EF4-FFF2-40B4-BE49-F238E27FC236}">
                <a16:creationId xmlns:a16="http://schemas.microsoft.com/office/drawing/2014/main" id="{1AE01BFB-65B9-5944-8259-6826196E2F9D}"/>
              </a:ext>
            </a:extLst>
          </p:cNvPr>
          <p:cNvGrpSpPr/>
          <p:nvPr/>
        </p:nvGrpSpPr>
        <p:grpSpPr>
          <a:xfrm>
            <a:off x="6767973" y="3709369"/>
            <a:ext cx="4173923" cy="610488"/>
            <a:chOff x="8195476" y="1835515"/>
            <a:chExt cx="4175555" cy="610726"/>
          </a:xfrm>
        </p:grpSpPr>
        <p:sp>
          <p:nvSpPr>
            <p:cNvPr id="18" name="矩形 17">
              <a:extLst>
                <a:ext uri="{FF2B5EF4-FFF2-40B4-BE49-F238E27FC236}">
                  <a16:creationId xmlns:a16="http://schemas.microsoft.com/office/drawing/2014/main" id="{29A26925-CF56-4D4B-9867-E7ED135FD845}"/>
                </a:ext>
              </a:extLst>
            </p:cNvPr>
            <p:cNvSpPr/>
            <p:nvPr/>
          </p:nvSpPr>
          <p:spPr>
            <a:xfrm>
              <a:off x="8195476" y="2004922"/>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调优墙</a:t>
              </a:r>
              <a:endParaRPr lang="zh-CN" altLang="en-US" sz="1999"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20592" y="1835515"/>
              <a:ext cx="3250439" cy="6107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在数千节点的集群上，要保证计算的正确性</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性能</a:t>
              </a:r>
              <a:r>
                <a:rPr lang="en-US" altLang="zh-CN" sz="1200" dirty="0">
                  <a:solidFill>
                    <a:srgbClr val="374154"/>
                  </a:solidFill>
                  <a:latin typeface="+mj-ea"/>
                  <a:ea typeface="+mj-ea"/>
                  <a:cs typeface="Arial" pitchFamily="34" charset="0"/>
                </a:rPr>
                <a:t>/</a:t>
              </a:r>
              <a:r>
                <a:rPr lang="zh-CN" altLang="en-US" sz="1200" dirty="0">
                  <a:solidFill>
                    <a:srgbClr val="374154"/>
                  </a:solidFill>
                  <a:latin typeface="+mj-ea"/>
                  <a:ea typeface="+mj-ea"/>
                  <a:cs typeface="Arial" pitchFamily="34" charset="0"/>
                </a:rPr>
                <a:t>可用性，手工分布式难免全面兼顾</a:t>
              </a:r>
            </a:p>
          </p:txBody>
        </p:sp>
      </p:grpSp>
      <p:sp>
        <p:nvSpPr>
          <p:cNvPr id="20" name="矩形 19">
            <a:extLst>
              <a:ext uri="{FF2B5EF4-FFF2-40B4-BE49-F238E27FC236}">
                <a16:creationId xmlns:a16="http://schemas.microsoft.com/office/drawing/2014/main" id="{10F9F990-370F-2E4A-B08A-F5D8A5490A6E}"/>
              </a:ext>
            </a:extLst>
          </p:cNvPr>
          <p:cNvSpPr/>
          <p:nvPr/>
        </p:nvSpPr>
        <p:spPr>
          <a:xfrm>
            <a:off x="1997565" y="4962307"/>
            <a:ext cx="7622600" cy="961225"/>
          </a:xfrm>
          <a:prstGeom prst="rect">
            <a:avLst/>
          </a:prstGeom>
        </p:spPr>
        <p:txBody>
          <a:bodyPr wrap="none">
            <a:spAutoFit/>
          </a:bodyPr>
          <a:lstStyle/>
          <a:p>
            <a:pPr algn="ctr">
              <a:lnSpc>
                <a:spcPct val="150000"/>
              </a:lnSpc>
            </a:pPr>
            <a:r>
              <a:rPr lang="zh-CN" altLang="en-US" sz="2000" b="1" dirty="0">
                <a:solidFill>
                  <a:srgbClr val="FFC000"/>
                </a:solidFill>
                <a:latin typeface="+mj-ea"/>
                <a:ea typeface="+mj-ea"/>
              </a:rPr>
              <a:t>大模型的分布式训练</a:t>
            </a:r>
            <a:endParaRPr lang="en-US" altLang="zh-CN" sz="2000" b="1" dirty="0">
              <a:solidFill>
                <a:srgbClr val="FFC000"/>
              </a:solidFill>
              <a:latin typeface="+mj-ea"/>
              <a:ea typeface="+mj-ea"/>
            </a:endParaRPr>
          </a:p>
          <a:p>
            <a:pPr algn="ctr">
              <a:lnSpc>
                <a:spcPct val="150000"/>
              </a:lnSpc>
            </a:pPr>
            <a:r>
              <a:rPr lang="zh-CN" altLang="en-US" sz="2000" b="1" dirty="0">
                <a:solidFill>
                  <a:srgbClr val="FFC000"/>
                </a:solidFill>
                <a:latin typeface="+mj-ea"/>
                <a:ea typeface="+mj-ea"/>
              </a:rPr>
              <a:t>考验的是算法、数据、框架、资源调度等全栈和全流程的综合能力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sz="2800" dirty="0">
                <a:solidFill>
                  <a:srgbClr val="F78898"/>
                </a:solidFill>
                <a:latin typeface="+mj-ea"/>
                <a:ea typeface="+mj-ea"/>
                <a:cs typeface="Arial" pitchFamily="34" charset="0"/>
              </a:rPr>
              <a:t>大模型训练挑战</a:t>
            </a:r>
          </a:p>
        </p:txBody>
      </p:sp>
      <p:grpSp>
        <p:nvGrpSpPr>
          <p:cNvPr id="23" name="组合 22">
            <a:extLst>
              <a:ext uri="{FF2B5EF4-FFF2-40B4-BE49-F238E27FC236}">
                <a16:creationId xmlns:a16="http://schemas.microsoft.com/office/drawing/2014/main" id="{E27DA225-EFD8-A545-B22D-D05D9F4218CA}"/>
              </a:ext>
            </a:extLst>
          </p:cNvPr>
          <p:cNvGrpSpPr/>
          <p:nvPr/>
        </p:nvGrpSpPr>
        <p:grpSpPr>
          <a:xfrm>
            <a:off x="1066840" y="3472124"/>
            <a:ext cx="4179894" cy="1167371"/>
            <a:chOff x="8189503" y="1484504"/>
            <a:chExt cx="4181528" cy="1167826"/>
          </a:xfrm>
        </p:grpSpPr>
        <p:sp>
          <p:nvSpPr>
            <p:cNvPr id="24" name="矩形 17">
              <a:extLst>
                <a:ext uri="{FF2B5EF4-FFF2-40B4-BE49-F238E27FC236}">
                  <a16:creationId xmlns:a16="http://schemas.microsoft.com/office/drawing/2014/main" id="{11C33A3D-C9E5-6B43-A8A0-5E0A0F7E8C97}"/>
                </a:ext>
              </a:extLst>
            </p:cNvPr>
            <p:cNvSpPr/>
            <p:nvPr/>
          </p:nvSpPr>
          <p:spPr>
            <a:xfrm>
              <a:off x="8189503" y="1895196"/>
              <a:ext cx="856105" cy="307768"/>
            </a:xfrm>
            <a:prstGeom prst="rect">
              <a:avLst/>
            </a:prstGeom>
          </p:spPr>
          <p:txBody>
            <a:bodyPr wrap="square" lIns="0" tIns="0" rIns="0" bIns="0">
              <a:spAutoFit/>
            </a:bodyPr>
            <a:lstStyle/>
            <a:p>
              <a:pPr algn="ctr" defTabSz="913746"/>
              <a:r>
                <a:rPr lang="zh-CN" altLang="en-US" sz="1999" b="1" dirty="0">
                  <a:solidFill>
                    <a:srgbClr val="374154"/>
                  </a:solidFill>
                  <a:latin typeface="+mj-ea"/>
                  <a:ea typeface="+mj-ea"/>
                  <a:cs typeface="Arial" pitchFamily="34" charset="0"/>
                  <a:sym typeface="Huawei Sans" panose="020C0503030203020204" pitchFamily="34" charset="0"/>
                </a:rPr>
                <a:t>通讯墙</a:t>
              </a:r>
              <a:endParaRPr lang="zh-CN" altLang="en-US" sz="1999"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0592" y="1484504"/>
              <a:ext cx="3250439" cy="1167826"/>
            </a:xfrm>
            <a:prstGeom prst="rect">
              <a:avLst/>
            </a:prstGeom>
          </p:spPr>
          <p:txBody>
            <a:bodyPr wrap="square">
              <a:spAutoFit/>
            </a:bodyPr>
            <a:lstStyle/>
            <a:p>
              <a:pPr defTabSz="913746">
                <a:lnSpc>
                  <a:spcPct val="150000"/>
                </a:lnSpc>
              </a:pPr>
              <a:r>
                <a:rPr lang="zh-CN" altLang="en-US" sz="1200" dirty="0">
                  <a:solidFill>
                    <a:srgbClr val="374154"/>
                  </a:solidFill>
                  <a:latin typeface="+mj-ea"/>
                  <a:ea typeface="+mj-ea"/>
                  <a:cs typeface="Arial" pitchFamily="34" charset="0"/>
                </a:rPr>
                <a:t>通讯过程，需要综合考虑数据参数量、计算量、计算类型、数据样本量、集群带宽拓扑和通讯策略等不同的因素，才能设计出性能较优的切分策略，最大化利用通讯效率，提高通讯比。</a:t>
              </a: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697781" y="348239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mj-ea"/>
              <a:ea typeface="+mj-ea"/>
            </a:endParaRPr>
          </a:p>
        </p:txBody>
      </p:sp>
      <p:sp>
        <p:nvSpPr>
          <p:cNvPr id="27" name="矩形 26">
            <a:extLst>
              <a:ext uri="{FF2B5EF4-FFF2-40B4-BE49-F238E27FC236}">
                <a16:creationId xmlns:a16="http://schemas.microsoft.com/office/drawing/2014/main" id="{091F294E-0F14-3046-A1AA-0D58EBD3CAA6}"/>
              </a:ext>
            </a:extLst>
          </p:cNvPr>
          <p:cNvSpPr/>
          <p:nvPr/>
        </p:nvSpPr>
        <p:spPr bwMode="auto">
          <a:xfrm>
            <a:off x="6305671" y="1651868"/>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
        <p:nvSpPr>
          <p:cNvPr id="28" name="矩形 27">
            <a:extLst>
              <a:ext uri="{FF2B5EF4-FFF2-40B4-BE49-F238E27FC236}">
                <a16:creationId xmlns:a16="http://schemas.microsoft.com/office/drawing/2014/main" id="{18E76149-D6CE-CD4A-ABF2-9D4C1A00B8EC}"/>
              </a:ext>
            </a:extLst>
          </p:cNvPr>
          <p:cNvSpPr/>
          <p:nvPr/>
        </p:nvSpPr>
        <p:spPr bwMode="auto">
          <a:xfrm>
            <a:off x="6305671" y="3465806"/>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4824536"/>
                      <a:gd name="connsiteY0" fmla="*/ 0 h 1200329"/>
                      <a:gd name="connsiteX1" fmla="*/ 737465 w 4824536"/>
                      <a:gd name="connsiteY1" fmla="*/ 0 h 1200329"/>
                      <a:gd name="connsiteX2" fmla="*/ 1523175 w 4824536"/>
                      <a:gd name="connsiteY2" fmla="*/ 0 h 1200329"/>
                      <a:gd name="connsiteX3" fmla="*/ 2164149 w 4824536"/>
                      <a:gd name="connsiteY3" fmla="*/ 0 h 1200329"/>
                      <a:gd name="connsiteX4" fmla="*/ 2805123 w 4824536"/>
                      <a:gd name="connsiteY4" fmla="*/ 0 h 1200329"/>
                      <a:gd name="connsiteX5" fmla="*/ 3542588 w 4824536"/>
                      <a:gd name="connsiteY5" fmla="*/ 0 h 1200329"/>
                      <a:gd name="connsiteX6" fmla="*/ 4824536 w 4824536"/>
                      <a:gd name="connsiteY6" fmla="*/ 0 h 1200329"/>
                      <a:gd name="connsiteX7" fmla="*/ 4824536 w 4824536"/>
                      <a:gd name="connsiteY7" fmla="*/ 564155 h 1200329"/>
                      <a:gd name="connsiteX8" fmla="*/ 4824536 w 4824536"/>
                      <a:gd name="connsiteY8" fmla="*/ 1200329 h 1200329"/>
                      <a:gd name="connsiteX9" fmla="*/ 4183562 w 4824536"/>
                      <a:gd name="connsiteY9" fmla="*/ 1200329 h 1200329"/>
                      <a:gd name="connsiteX10" fmla="*/ 3590833 w 4824536"/>
                      <a:gd name="connsiteY10" fmla="*/ 1200329 h 1200329"/>
                      <a:gd name="connsiteX11" fmla="*/ 2901614 w 4824536"/>
                      <a:gd name="connsiteY11" fmla="*/ 1200329 h 1200329"/>
                      <a:gd name="connsiteX12" fmla="*/ 2260640 w 4824536"/>
                      <a:gd name="connsiteY12" fmla="*/ 1200329 h 1200329"/>
                      <a:gd name="connsiteX13" fmla="*/ 1667911 w 4824536"/>
                      <a:gd name="connsiteY13" fmla="*/ 1200329 h 1200329"/>
                      <a:gd name="connsiteX14" fmla="*/ 1123428 w 4824536"/>
                      <a:gd name="connsiteY14" fmla="*/ 1200329 h 1200329"/>
                      <a:gd name="connsiteX15" fmla="*/ 0 w 4824536"/>
                      <a:gd name="connsiteY15" fmla="*/ 1200329 h 1200329"/>
                      <a:gd name="connsiteX16" fmla="*/ 0 w 4824536"/>
                      <a:gd name="connsiteY16" fmla="*/ 576158 h 1200329"/>
                      <a:gd name="connsiteX17" fmla="*/ 0 w 4824536"/>
                      <a:gd name="connsiteY17"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24536" h="1200329" extrusionOk="0">
                        <a:moveTo>
                          <a:pt x="0" y="0"/>
                        </a:moveTo>
                        <a:cubicBezTo>
                          <a:pt x="366627" y="452"/>
                          <a:pt x="490052" y="21015"/>
                          <a:pt x="737465" y="0"/>
                        </a:cubicBezTo>
                        <a:cubicBezTo>
                          <a:pt x="984878" y="-21015"/>
                          <a:pt x="1181776" y="31483"/>
                          <a:pt x="1523175" y="0"/>
                        </a:cubicBezTo>
                        <a:cubicBezTo>
                          <a:pt x="1864574" y="-31483"/>
                          <a:pt x="1847011" y="-24505"/>
                          <a:pt x="2164149" y="0"/>
                        </a:cubicBezTo>
                        <a:cubicBezTo>
                          <a:pt x="2481287" y="24505"/>
                          <a:pt x="2490076" y="-2048"/>
                          <a:pt x="2805123" y="0"/>
                        </a:cubicBezTo>
                        <a:cubicBezTo>
                          <a:pt x="3120170" y="2048"/>
                          <a:pt x="3322126" y="-27667"/>
                          <a:pt x="3542588" y="0"/>
                        </a:cubicBezTo>
                        <a:cubicBezTo>
                          <a:pt x="3763051" y="27667"/>
                          <a:pt x="4406336" y="37177"/>
                          <a:pt x="4824536" y="0"/>
                        </a:cubicBezTo>
                        <a:cubicBezTo>
                          <a:pt x="4800316" y="267208"/>
                          <a:pt x="4831979" y="426453"/>
                          <a:pt x="4824536" y="564155"/>
                        </a:cubicBezTo>
                        <a:cubicBezTo>
                          <a:pt x="4817093" y="701858"/>
                          <a:pt x="4851987" y="921705"/>
                          <a:pt x="4824536" y="1200329"/>
                        </a:cubicBezTo>
                        <a:cubicBezTo>
                          <a:pt x="4557190" y="1198825"/>
                          <a:pt x="4473513" y="1201814"/>
                          <a:pt x="4183562" y="1200329"/>
                        </a:cubicBezTo>
                        <a:cubicBezTo>
                          <a:pt x="3893611" y="1198844"/>
                          <a:pt x="3858190" y="1184216"/>
                          <a:pt x="3590833" y="1200329"/>
                        </a:cubicBezTo>
                        <a:cubicBezTo>
                          <a:pt x="3323476" y="1216442"/>
                          <a:pt x="3132273" y="1202813"/>
                          <a:pt x="2901614" y="1200329"/>
                        </a:cubicBezTo>
                        <a:cubicBezTo>
                          <a:pt x="2670955" y="1197845"/>
                          <a:pt x="2446157" y="1198278"/>
                          <a:pt x="2260640" y="1200329"/>
                        </a:cubicBezTo>
                        <a:cubicBezTo>
                          <a:pt x="2075123" y="1202380"/>
                          <a:pt x="1859026" y="1210286"/>
                          <a:pt x="1667911" y="1200329"/>
                        </a:cubicBezTo>
                        <a:cubicBezTo>
                          <a:pt x="1476796" y="1190372"/>
                          <a:pt x="1346615" y="1215474"/>
                          <a:pt x="1123428" y="1200329"/>
                        </a:cubicBezTo>
                        <a:cubicBezTo>
                          <a:pt x="900241" y="1185184"/>
                          <a:pt x="324601" y="1170269"/>
                          <a:pt x="0" y="1200329"/>
                        </a:cubicBezTo>
                        <a:cubicBezTo>
                          <a:pt x="-23195" y="892253"/>
                          <a:pt x="-22858" y="835522"/>
                          <a:pt x="0" y="576158"/>
                        </a:cubicBezTo>
                        <a:cubicBezTo>
                          <a:pt x="22858" y="316794"/>
                          <a:pt x="-16109" y="23363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74154"/>
              </a:solidFill>
              <a:effectLst/>
              <a:latin typeface="+mj-ea"/>
              <a:ea typeface="+mj-ea"/>
            </a:endParaRPr>
          </a:p>
        </p:txBody>
      </p:sp>
    </p:spTree>
    <p:extLst>
      <p:ext uri="{BB962C8B-B14F-4D97-AF65-F5344CB8AC3E}">
        <p14:creationId xmlns:p14="http://schemas.microsoft.com/office/powerpoint/2010/main" val="379020615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CB080FF-7BF3-E44C-A2D1-6F5152CD4650}"/>
              </a:ext>
            </a:extLst>
          </p:cNvPr>
          <p:cNvGrpSpPr/>
          <p:nvPr/>
        </p:nvGrpSpPr>
        <p:grpSpPr>
          <a:xfrm>
            <a:off x="1129829" y="1484784"/>
            <a:ext cx="9937104" cy="2197967"/>
            <a:chOff x="697781" y="1735089"/>
            <a:chExt cx="4824536" cy="1200329"/>
          </a:xfrm>
        </p:grpSpPr>
        <p:sp>
          <p:nvSpPr>
            <p:cNvPr id="3" name="矩形 2">
              <a:extLst>
                <a:ext uri="{FF2B5EF4-FFF2-40B4-BE49-F238E27FC236}">
                  <a16:creationId xmlns:a16="http://schemas.microsoft.com/office/drawing/2014/main" id="{E5FA2F50-304D-EE4A-A4F1-65596264FCB2}"/>
                </a:ext>
              </a:extLst>
            </p:cNvPr>
            <p:cNvSpPr/>
            <p:nvPr/>
          </p:nvSpPr>
          <p:spPr bwMode="auto">
            <a:xfrm>
              <a:off x="697781" y="1735089"/>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937104"/>
                        <a:gd name="connsiteY0" fmla="*/ 0 h 2197967"/>
                        <a:gd name="connsiteX1" fmla="*/ 761845 w 9937104"/>
                        <a:gd name="connsiteY1" fmla="*/ 0 h 2197967"/>
                        <a:gd name="connsiteX2" fmla="*/ 1623060 w 9937104"/>
                        <a:gd name="connsiteY2" fmla="*/ 0 h 2197967"/>
                        <a:gd name="connsiteX3" fmla="*/ 2186163 w 9937104"/>
                        <a:gd name="connsiteY3" fmla="*/ 0 h 2197967"/>
                        <a:gd name="connsiteX4" fmla="*/ 2749265 w 9937104"/>
                        <a:gd name="connsiteY4" fmla="*/ 0 h 2197967"/>
                        <a:gd name="connsiteX5" fmla="*/ 3511110 w 9937104"/>
                        <a:gd name="connsiteY5" fmla="*/ 0 h 2197967"/>
                        <a:gd name="connsiteX6" fmla="*/ 4272955 w 9937104"/>
                        <a:gd name="connsiteY6" fmla="*/ 0 h 2197967"/>
                        <a:gd name="connsiteX7" fmla="*/ 4637315 w 9937104"/>
                        <a:gd name="connsiteY7" fmla="*/ 0 h 2197967"/>
                        <a:gd name="connsiteX8" fmla="*/ 5200418 w 9937104"/>
                        <a:gd name="connsiteY8" fmla="*/ 0 h 2197967"/>
                        <a:gd name="connsiteX9" fmla="*/ 5763520 w 9937104"/>
                        <a:gd name="connsiteY9" fmla="*/ 0 h 2197967"/>
                        <a:gd name="connsiteX10" fmla="*/ 6624736 w 9937104"/>
                        <a:gd name="connsiteY10" fmla="*/ 0 h 2197967"/>
                        <a:gd name="connsiteX11" fmla="*/ 7088468 w 9937104"/>
                        <a:gd name="connsiteY11" fmla="*/ 0 h 2197967"/>
                        <a:gd name="connsiteX12" fmla="*/ 7850312 w 9937104"/>
                        <a:gd name="connsiteY12" fmla="*/ 0 h 2197967"/>
                        <a:gd name="connsiteX13" fmla="*/ 8512786 w 9937104"/>
                        <a:gd name="connsiteY13" fmla="*/ 0 h 2197967"/>
                        <a:gd name="connsiteX14" fmla="*/ 8976517 w 9937104"/>
                        <a:gd name="connsiteY14" fmla="*/ 0 h 2197967"/>
                        <a:gd name="connsiteX15" fmla="*/ 9937104 w 9937104"/>
                        <a:gd name="connsiteY15" fmla="*/ 0 h 2197967"/>
                        <a:gd name="connsiteX16" fmla="*/ 9937104 w 9937104"/>
                        <a:gd name="connsiteY16" fmla="*/ 593451 h 2197967"/>
                        <a:gd name="connsiteX17" fmla="*/ 9937104 w 9937104"/>
                        <a:gd name="connsiteY17" fmla="*/ 1120963 h 2197967"/>
                        <a:gd name="connsiteX18" fmla="*/ 9937104 w 9937104"/>
                        <a:gd name="connsiteY18" fmla="*/ 1648475 h 2197967"/>
                        <a:gd name="connsiteX19" fmla="*/ 9937104 w 9937104"/>
                        <a:gd name="connsiteY19" fmla="*/ 2197967 h 2197967"/>
                        <a:gd name="connsiteX20" fmla="*/ 9075888 w 9937104"/>
                        <a:gd name="connsiteY20" fmla="*/ 2197967 h 2197967"/>
                        <a:gd name="connsiteX21" fmla="*/ 8612157 w 9937104"/>
                        <a:gd name="connsiteY21" fmla="*/ 2197967 h 2197967"/>
                        <a:gd name="connsiteX22" fmla="*/ 7750941 w 9937104"/>
                        <a:gd name="connsiteY22" fmla="*/ 2197967 h 2197967"/>
                        <a:gd name="connsiteX23" fmla="*/ 6989096 w 9937104"/>
                        <a:gd name="connsiteY23" fmla="*/ 2197967 h 2197967"/>
                        <a:gd name="connsiteX24" fmla="*/ 6227252 w 9937104"/>
                        <a:gd name="connsiteY24" fmla="*/ 2197967 h 2197967"/>
                        <a:gd name="connsiteX25" fmla="*/ 5564778 w 9937104"/>
                        <a:gd name="connsiteY25" fmla="*/ 2197967 h 2197967"/>
                        <a:gd name="connsiteX26" fmla="*/ 4902305 w 9937104"/>
                        <a:gd name="connsiteY26" fmla="*/ 2197967 h 2197967"/>
                        <a:gd name="connsiteX27" fmla="*/ 4537944 w 9937104"/>
                        <a:gd name="connsiteY27" fmla="*/ 2197967 h 2197967"/>
                        <a:gd name="connsiteX28" fmla="*/ 3875471 w 9937104"/>
                        <a:gd name="connsiteY28" fmla="*/ 2197967 h 2197967"/>
                        <a:gd name="connsiteX29" fmla="*/ 3113626 w 9937104"/>
                        <a:gd name="connsiteY29" fmla="*/ 2197967 h 2197967"/>
                        <a:gd name="connsiteX30" fmla="*/ 2451152 w 9937104"/>
                        <a:gd name="connsiteY30" fmla="*/ 2197967 h 2197967"/>
                        <a:gd name="connsiteX31" fmla="*/ 1689308 w 9937104"/>
                        <a:gd name="connsiteY31" fmla="*/ 2197967 h 2197967"/>
                        <a:gd name="connsiteX32" fmla="*/ 1324947 w 9937104"/>
                        <a:gd name="connsiteY32" fmla="*/ 2197967 h 2197967"/>
                        <a:gd name="connsiteX33" fmla="*/ 662474 w 9937104"/>
                        <a:gd name="connsiteY33" fmla="*/ 2197967 h 2197967"/>
                        <a:gd name="connsiteX34" fmla="*/ 0 w 9937104"/>
                        <a:gd name="connsiteY34" fmla="*/ 2197967 h 2197967"/>
                        <a:gd name="connsiteX35" fmla="*/ 0 w 9937104"/>
                        <a:gd name="connsiteY35" fmla="*/ 1714414 h 2197967"/>
                        <a:gd name="connsiteX36" fmla="*/ 0 w 9937104"/>
                        <a:gd name="connsiteY36" fmla="*/ 1230862 h 2197967"/>
                        <a:gd name="connsiteX37" fmla="*/ 0 w 9937104"/>
                        <a:gd name="connsiteY37" fmla="*/ 725329 h 2197967"/>
                        <a:gd name="connsiteX38" fmla="*/ 0 w 9937104"/>
                        <a:gd name="connsiteY38" fmla="*/ 0 h 219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937104" h="2197967" extrusionOk="0">
                          <a:moveTo>
                            <a:pt x="0" y="0"/>
                          </a:moveTo>
                          <a:cubicBezTo>
                            <a:pt x="334517" y="-32629"/>
                            <a:pt x="588126" y="26023"/>
                            <a:pt x="761845" y="0"/>
                          </a:cubicBezTo>
                          <a:cubicBezTo>
                            <a:pt x="935565" y="-26023"/>
                            <a:pt x="1274956" y="3062"/>
                            <a:pt x="1623060" y="0"/>
                          </a:cubicBezTo>
                          <a:cubicBezTo>
                            <a:pt x="1971164" y="-3062"/>
                            <a:pt x="2026452" y="-19898"/>
                            <a:pt x="2186163" y="0"/>
                          </a:cubicBezTo>
                          <a:cubicBezTo>
                            <a:pt x="2345874" y="19898"/>
                            <a:pt x="2555746" y="6507"/>
                            <a:pt x="2749265" y="0"/>
                          </a:cubicBezTo>
                          <a:cubicBezTo>
                            <a:pt x="2942784" y="-6507"/>
                            <a:pt x="3142073" y="-25107"/>
                            <a:pt x="3511110" y="0"/>
                          </a:cubicBezTo>
                          <a:cubicBezTo>
                            <a:pt x="3880147" y="25107"/>
                            <a:pt x="3960641" y="26324"/>
                            <a:pt x="4272955" y="0"/>
                          </a:cubicBezTo>
                          <a:cubicBezTo>
                            <a:pt x="4585269" y="-26324"/>
                            <a:pt x="4531920" y="-18111"/>
                            <a:pt x="4637315" y="0"/>
                          </a:cubicBezTo>
                          <a:cubicBezTo>
                            <a:pt x="4742710" y="18111"/>
                            <a:pt x="4941889" y="17124"/>
                            <a:pt x="5200418" y="0"/>
                          </a:cubicBezTo>
                          <a:cubicBezTo>
                            <a:pt x="5458947" y="-17124"/>
                            <a:pt x="5587065" y="-15587"/>
                            <a:pt x="5763520" y="0"/>
                          </a:cubicBezTo>
                          <a:cubicBezTo>
                            <a:pt x="5939975" y="15587"/>
                            <a:pt x="6375419" y="33694"/>
                            <a:pt x="6624736" y="0"/>
                          </a:cubicBezTo>
                          <a:cubicBezTo>
                            <a:pt x="6874053" y="-33694"/>
                            <a:pt x="6869127" y="3321"/>
                            <a:pt x="7088468" y="0"/>
                          </a:cubicBezTo>
                          <a:cubicBezTo>
                            <a:pt x="7307809" y="-3321"/>
                            <a:pt x="7681683" y="19598"/>
                            <a:pt x="7850312" y="0"/>
                          </a:cubicBezTo>
                          <a:cubicBezTo>
                            <a:pt x="8018941" y="-19598"/>
                            <a:pt x="8220263" y="15955"/>
                            <a:pt x="8512786" y="0"/>
                          </a:cubicBezTo>
                          <a:cubicBezTo>
                            <a:pt x="8805309" y="-15955"/>
                            <a:pt x="8767234" y="11605"/>
                            <a:pt x="8976517" y="0"/>
                          </a:cubicBezTo>
                          <a:cubicBezTo>
                            <a:pt x="9185800" y="-11605"/>
                            <a:pt x="9594651" y="-43746"/>
                            <a:pt x="9937104" y="0"/>
                          </a:cubicBezTo>
                          <a:cubicBezTo>
                            <a:pt x="9934304" y="239158"/>
                            <a:pt x="9913533" y="405886"/>
                            <a:pt x="9937104" y="593451"/>
                          </a:cubicBezTo>
                          <a:cubicBezTo>
                            <a:pt x="9960675" y="781016"/>
                            <a:pt x="9941778" y="903307"/>
                            <a:pt x="9937104" y="1120963"/>
                          </a:cubicBezTo>
                          <a:cubicBezTo>
                            <a:pt x="9932430" y="1338619"/>
                            <a:pt x="9914097" y="1436356"/>
                            <a:pt x="9937104" y="1648475"/>
                          </a:cubicBezTo>
                          <a:cubicBezTo>
                            <a:pt x="9960111" y="1860594"/>
                            <a:pt x="9933725" y="2037240"/>
                            <a:pt x="9937104" y="2197967"/>
                          </a:cubicBezTo>
                          <a:cubicBezTo>
                            <a:pt x="9728970" y="2182489"/>
                            <a:pt x="9410662" y="2166904"/>
                            <a:pt x="9075888" y="2197967"/>
                          </a:cubicBezTo>
                          <a:cubicBezTo>
                            <a:pt x="8741114" y="2229030"/>
                            <a:pt x="8793950" y="2201033"/>
                            <a:pt x="8612157" y="2197967"/>
                          </a:cubicBezTo>
                          <a:cubicBezTo>
                            <a:pt x="8430364" y="2194901"/>
                            <a:pt x="8035105" y="2164381"/>
                            <a:pt x="7750941" y="2197967"/>
                          </a:cubicBezTo>
                          <a:cubicBezTo>
                            <a:pt x="7466777" y="2231553"/>
                            <a:pt x="7144416" y="2173032"/>
                            <a:pt x="6989096" y="2197967"/>
                          </a:cubicBezTo>
                          <a:cubicBezTo>
                            <a:pt x="6833776" y="2222902"/>
                            <a:pt x="6553778" y="2176007"/>
                            <a:pt x="6227252" y="2197967"/>
                          </a:cubicBezTo>
                          <a:cubicBezTo>
                            <a:pt x="5900726" y="2219927"/>
                            <a:pt x="5881271" y="2198112"/>
                            <a:pt x="5564778" y="2197967"/>
                          </a:cubicBezTo>
                          <a:cubicBezTo>
                            <a:pt x="5248285" y="2197822"/>
                            <a:pt x="5162671" y="2229919"/>
                            <a:pt x="4902305" y="2197967"/>
                          </a:cubicBezTo>
                          <a:cubicBezTo>
                            <a:pt x="4641939" y="2166015"/>
                            <a:pt x="4673124" y="2193320"/>
                            <a:pt x="4537944" y="2197967"/>
                          </a:cubicBezTo>
                          <a:cubicBezTo>
                            <a:pt x="4402764" y="2202614"/>
                            <a:pt x="4163412" y="2165840"/>
                            <a:pt x="3875471" y="2197967"/>
                          </a:cubicBezTo>
                          <a:cubicBezTo>
                            <a:pt x="3587530" y="2230094"/>
                            <a:pt x="3451079" y="2227417"/>
                            <a:pt x="3113626" y="2197967"/>
                          </a:cubicBezTo>
                          <a:cubicBezTo>
                            <a:pt x="2776174" y="2168517"/>
                            <a:pt x="2599787" y="2196496"/>
                            <a:pt x="2451152" y="2197967"/>
                          </a:cubicBezTo>
                          <a:cubicBezTo>
                            <a:pt x="2302517" y="2199438"/>
                            <a:pt x="1911177" y="2229139"/>
                            <a:pt x="1689308" y="2197967"/>
                          </a:cubicBezTo>
                          <a:cubicBezTo>
                            <a:pt x="1467439" y="2166795"/>
                            <a:pt x="1434377" y="2195967"/>
                            <a:pt x="1324947" y="2197967"/>
                          </a:cubicBezTo>
                          <a:cubicBezTo>
                            <a:pt x="1215517" y="2199967"/>
                            <a:pt x="933073" y="2173185"/>
                            <a:pt x="662474" y="2197967"/>
                          </a:cubicBezTo>
                          <a:cubicBezTo>
                            <a:pt x="391875" y="2222749"/>
                            <a:pt x="152161" y="2167634"/>
                            <a:pt x="0" y="2197967"/>
                          </a:cubicBezTo>
                          <a:cubicBezTo>
                            <a:pt x="7691" y="2086836"/>
                            <a:pt x="-227" y="1902831"/>
                            <a:pt x="0" y="1714414"/>
                          </a:cubicBezTo>
                          <a:cubicBezTo>
                            <a:pt x="227" y="1525997"/>
                            <a:pt x="-9714" y="1447959"/>
                            <a:pt x="0" y="1230862"/>
                          </a:cubicBezTo>
                          <a:cubicBezTo>
                            <a:pt x="9714" y="1013765"/>
                            <a:pt x="24539" y="971821"/>
                            <a:pt x="0" y="725329"/>
                          </a:cubicBezTo>
                          <a:cubicBezTo>
                            <a:pt x="-24539" y="478837"/>
                            <a:pt x="-22028" y="215557"/>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2800" b="1" i="0" u="none" strike="noStrike" cap="none" normalizeH="0" baseline="0">
                <a:ln>
                  <a:noFill/>
                </a:ln>
                <a:solidFill>
                  <a:schemeClr val="tx1"/>
                </a:solidFill>
                <a:effectLst/>
                <a:latin typeface="+mj-ea"/>
                <a:ea typeface="+mj-ea"/>
              </a:endParaRPr>
            </a:p>
          </p:txBody>
        </p:sp>
        <p:grpSp>
          <p:nvGrpSpPr>
            <p:cNvPr id="5" name="组合 4">
              <a:extLst>
                <a:ext uri="{FF2B5EF4-FFF2-40B4-BE49-F238E27FC236}">
                  <a16:creationId xmlns:a16="http://schemas.microsoft.com/office/drawing/2014/main" id="{8A89A549-BD24-2D4F-B4A2-A51C7EEF36FD}"/>
                </a:ext>
              </a:extLst>
            </p:cNvPr>
            <p:cNvGrpSpPr/>
            <p:nvPr/>
          </p:nvGrpSpPr>
          <p:grpSpPr>
            <a:xfrm>
              <a:off x="1066840" y="1974442"/>
              <a:ext cx="4179894" cy="704428"/>
              <a:chOff x="8189503" y="1711153"/>
              <a:chExt cx="4181528" cy="704703"/>
            </a:xfrm>
          </p:grpSpPr>
          <p:sp>
            <p:nvSpPr>
              <p:cNvPr id="6" name="矩形 17">
                <a:extLst>
                  <a:ext uri="{FF2B5EF4-FFF2-40B4-BE49-F238E27FC236}">
                    <a16:creationId xmlns:a16="http://schemas.microsoft.com/office/drawing/2014/main" id="{2F2FE708-3C99-3C41-BF87-A2395992A06A}"/>
                  </a:ext>
                </a:extLst>
              </p:cNvPr>
              <p:cNvSpPr/>
              <p:nvPr/>
            </p:nvSpPr>
            <p:spPr>
              <a:xfrm>
                <a:off x="8189503" y="1972929"/>
                <a:ext cx="856105" cy="235403"/>
              </a:xfrm>
              <a:prstGeom prst="rect">
                <a:avLst/>
              </a:prstGeom>
            </p:spPr>
            <p:txBody>
              <a:bodyPr wrap="square" lIns="0" tIns="0" rIns="0" bIns="0">
                <a:spAutoFit/>
              </a:bodyPr>
              <a:lstStyle/>
              <a:p>
                <a:pPr algn="ctr" defTabSz="913746"/>
                <a:r>
                  <a:rPr lang="zh-CN" altLang="en-US" sz="2800" b="1" dirty="0">
                    <a:solidFill>
                      <a:srgbClr val="374154"/>
                    </a:solidFill>
                    <a:latin typeface="+mj-ea"/>
                    <a:ea typeface="+mj-ea"/>
                    <a:cs typeface="Arial" pitchFamily="34" charset="0"/>
                    <a:sym typeface="Huawei Sans" panose="020C0503030203020204" pitchFamily="34" charset="0"/>
                  </a:rPr>
                  <a:t>内存墙</a:t>
                </a:r>
                <a:endParaRPr lang="zh-CN" altLang="en-US" sz="2800" dirty="0">
                  <a:solidFill>
                    <a:srgbClr val="374154"/>
                  </a:solidFill>
                  <a:latin typeface="+mj-ea"/>
                  <a:ea typeface="+mj-ea"/>
                  <a:cs typeface="Arial" pitchFamily="34" charset="0"/>
                </a:endParaRPr>
              </a:p>
            </p:txBody>
          </p:sp>
          <p:sp>
            <p:nvSpPr>
              <p:cNvPr id="7" name="矩形 6">
                <a:extLst>
                  <a:ext uri="{FF2B5EF4-FFF2-40B4-BE49-F238E27FC236}">
                    <a16:creationId xmlns:a16="http://schemas.microsoft.com/office/drawing/2014/main" id="{01E2EC1F-7F22-124C-B58D-9412498CBF01}"/>
                  </a:ext>
                </a:extLst>
              </p:cNvPr>
              <p:cNvSpPr/>
              <p:nvPr/>
            </p:nvSpPr>
            <p:spPr>
              <a:xfrm>
                <a:off x="9120592" y="1711153"/>
                <a:ext cx="3250439" cy="704703"/>
              </a:xfrm>
              <a:prstGeom prst="rect">
                <a:avLst/>
              </a:prstGeom>
            </p:spPr>
            <p:txBody>
              <a:bodyPr wrap="square">
                <a:spAutoFit/>
              </a:bodyPr>
              <a:lstStyle/>
              <a:p>
                <a:pPr defTabSz="913746">
                  <a:lnSpc>
                    <a:spcPct val="150000"/>
                  </a:lnSpc>
                </a:pPr>
                <a:r>
                  <a:rPr lang="en-US" altLang="zh-CN" dirty="0">
                    <a:solidFill>
                      <a:srgbClr val="374154"/>
                    </a:solidFill>
                    <a:latin typeface="+mj-ea"/>
                    <a:ea typeface="+mj-ea"/>
                    <a:cs typeface="Arial" pitchFamily="34" charset="0"/>
                  </a:rPr>
                  <a:t>200B</a:t>
                </a:r>
                <a:r>
                  <a:rPr lang="zh-CN" altLang="en-US" dirty="0">
                    <a:solidFill>
                      <a:srgbClr val="374154"/>
                    </a:solidFill>
                    <a:latin typeface="+mj-ea"/>
                    <a:ea typeface="+mj-ea"/>
                    <a:cs typeface="Arial" pitchFamily="34" charset="0"/>
                  </a:rPr>
                  <a:t>参数，参数内存占用</a:t>
                </a:r>
                <a:r>
                  <a:rPr lang="en-US" altLang="zh-CN" dirty="0">
                    <a:solidFill>
                      <a:srgbClr val="374154"/>
                    </a:solidFill>
                    <a:latin typeface="+mj-ea"/>
                    <a:ea typeface="+mj-ea"/>
                    <a:cs typeface="Arial" pitchFamily="34" charset="0"/>
                  </a:rPr>
                  <a:t>754GB</a:t>
                </a:r>
                <a:r>
                  <a:rPr lang="zh-CN" altLang="en-US" dirty="0">
                    <a:solidFill>
                      <a:srgbClr val="374154"/>
                    </a:solidFill>
                    <a:latin typeface="+mj-ea"/>
                    <a:ea typeface="+mj-ea"/>
                    <a:cs typeface="Arial" pitchFamily="34" charset="0"/>
                  </a:rPr>
                  <a:t>内存，训练过程需要</a:t>
                </a:r>
                <a:r>
                  <a:rPr lang="en-US" altLang="zh-CN" dirty="0">
                    <a:solidFill>
                      <a:srgbClr val="374154"/>
                    </a:solidFill>
                    <a:latin typeface="+mj-ea"/>
                    <a:ea typeface="+mj-ea"/>
                    <a:cs typeface="Arial" pitchFamily="34" charset="0"/>
                  </a:rPr>
                  <a:t>3500GB+</a:t>
                </a:r>
                <a:r>
                  <a:rPr lang="zh-CN" altLang="en-US" dirty="0">
                    <a:solidFill>
                      <a:srgbClr val="374154"/>
                    </a:solidFill>
                    <a:latin typeface="+mj-ea"/>
                    <a:ea typeface="+mj-ea"/>
                    <a:cs typeface="Arial" pitchFamily="34" charset="0"/>
                  </a:rPr>
                  <a:t>内存（权重</a:t>
                </a:r>
                <a:r>
                  <a:rPr lang="en-US" altLang="zh-CN" dirty="0">
                    <a:solidFill>
                      <a:srgbClr val="374154"/>
                    </a:solidFill>
                    <a:latin typeface="+mj-ea"/>
                    <a:ea typeface="+mj-ea"/>
                    <a:cs typeface="Arial" pitchFamily="34" charset="0"/>
                  </a:rPr>
                  <a:t>+</a:t>
                </a:r>
                <a:r>
                  <a:rPr lang="zh-CN" altLang="en-US" dirty="0">
                    <a:solidFill>
                      <a:srgbClr val="374154"/>
                    </a:solidFill>
                    <a:latin typeface="+mj-ea"/>
                    <a:ea typeface="+mj-ea"/>
                    <a:cs typeface="Arial" pitchFamily="34" charset="0"/>
                  </a:rPr>
                  <a:t>激活</a:t>
                </a:r>
                <a:r>
                  <a:rPr lang="en-US" altLang="zh-CN" dirty="0">
                    <a:solidFill>
                      <a:srgbClr val="374154"/>
                    </a:solidFill>
                    <a:latin typeface="+mj-ea"/>
                    <a:ea typeface="+mj-ea"/>
                    <a:cs typeface="Arial" pitchFamily="34" charset="0"/>
                  </a:rPr>
                  <a:t>+</a:t>
                </a:r>
                <a:r>
                  <a:rPr lang="zh-CN" altLang="en-US" dirty="0">
                    <a:solidFill>
                      <a:srgbClr val="374154"/>
                    </a:solidFill>
                    <a:latin typeface="+mj-ea"/>
                    <a:ea typeface="+mj-ea"/>
                    <a:cs typeface="Arial" pitchFamily="34" charset="0"/>
                  </a:rPr>
                  <a:t>优化器状态），一个模型需要</a:t>
                </a:r>
                <a:r>
                  <a:rPr lang="en-US" altLang="zh-CN" dirty="0">
                    <a:solidFill>
                      <a:srgbClr val="374154"/>
                    </a:solidFill>
                    <a:latin typeface="+mj-ea"/>
                    <a:ea typeface="+mj-ea"/>
                    <a:cs typeface="Arial" pitchFamily="34" charset="0"/>
                  </a:rPr>
                  <a:t>100</a:t>
                </a:r>
                <a:r>
                  <a:rPr lang="zh-CN" altLang="en-US" dirty="0">
                    <a:solidFill>
                      <a:srgbClr val="374154"/>
                    </a:solidFill>
                    <a:latin typeface="+mj-ea"/>
                    <a:ea typeface="+mj-ea"/>
                    <a:cs typeface="Arial" pitchFamily="34" charset="0"/>
                  </a:rPr>
                  <a:t>多张卡才能存放下</a:t>
                </a:r>
              </a:p>
            </p:txBody>
          </p:sp>
        </p:grpSp>
      </p:grpSp>
      <p:sp>
        <p:nvSpPr>
          <p:cNvPr id="29" name="标题 1">
            <a:extLst>
              <a:ext uri="{FF2B5EF4-FFF2-40B4-BE49-F238E27FC236}">
                <a16:creationId xmlns:a16="http://schemas.microsoft.com/office/drawing/2014/main" id="{0AFC7455-07DD-9B43-90F9-27D3A05D2CB1}"/>
              </a:ext>
            </a:extLst>
          </p:cNvPr>
          <p:cNvSpPr txBox="1">
            <a:spLocks/>
          </p:cNvSpPr>
          <p:nvPr/>
        </p:nvSpPr>
        <p:spPr>
          <a:xfrm>
            <a:off x="616644" y="630320"/>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latin typeface="+mj-ea"/>
                <a:ea typeface="+mj-ea"/>
              </a:rPr>
              <a:t>大模型训练挑战（</a:t>
            </a:r>
            <a:r>
              <a:rPr kumimoji="1" lang="en-US" altLang="zh-CN" dirty="0">
                <a:latin typeface="+mj-ea"/>
                <a:ea typeface="+mj-ea"/>
              </a:rPr>
              <a:t>I</a:t>
            </a:r>
            <a:r>
              <a:rPr kumimoji="1" lang="en-US" dirty="0">
                <a:latin typeface="+mj-ea"/>
                <a:ea typeface="+mj-ea"/>
              </a:rPr>
              <a:t>）</a:t>
            </a:r>
            <a:r>
              <a:rPr kumimoji="1" lang="zh-CN" altLang="en-US" dirty="0">
                <a:latin typeface="+mj-ea"/>
                <a:ea typeface="+mj-ea"/>
              </a:rPr>
              <a:t>：内存墙</a:t>
            </a:r>
            <a:endParaRPr kumimoji="1" lang="en-US" dirty="0">
              <a:latin typeface="+mj-ea"/>
              <a:ea typeface="+mj-ea"/>
            </a:endParaRPr>
          </a:p>
        </p:txBody>
      </p:sp>
      <p:pic>
        <p:nvPicPr>
          <p:cNvPr id="4" name="图片 3">
            <a:extLst>
              <a:ext uri="{FF2B5EF4-FFF2-40B4-BE49-F238E27FC236}">
                <a16:creationId xmlns:a16="http://schemas.microsoft.com/office/drawing/2014/main" id="{821C7D49-932F-7C4D-B4B3-AB2641D59432}"/>
              </a:ext>
            </a:extLst>
          </p:cNvPr>
          <p:cNvPicPr>
            <a:picLocks noChangeAspect="1"/>
          </p:cNvPicPr>
          <p:nvPr/>
        </p:nvPicPr>
        <p:blipFill rotWithShape="1">
          <a:blip r:embed="rId2"/>
          <a:srcRect t="22028" b="6100"/>
          <a:stretch/>
        </p:blipFill>
        <p:spPr>
          <a:xfrm>
            <a:off x="4066380" y="4006464"/>
            <a:ext cx="4064000" cy="1944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044939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6C61FDE-F627-CE4A-8C81-276441F016D3}"/>
              </a:ext>
            </a:extLst>
          </p:cNvPr>
          <p:cNvGrpSpPr/>
          <p:nvPr/>
        </p:nvGrpSpPr>
        <p:grpSpPr>
          <a:xfrm>
            <a:off x="4495557" y="1556792"/>
            <a:ext cx="7427197" cy="4248472"/>
            <a:chOff x="3002037" y="1351487"/>
            <a:chExt cx="8920717" cy="4930699"/>
          </a:xfrm>
        </p:grpSpPr>
        <p:pic>
          <p:nvPicPr>
            <p:cNvPr id="3" name="图片 2">
              <a:extLst>
                <a:ext uri="{FF2B5EF4-FFF2-40B4-BE49-F238E27FC236}">
                  <a16:creationId xmlns:a16="http://schemas.microsoft.com/office/drawing/2014/main" id="{3CA36268-C58A-D640-BFFE-0A53495C2FF6}"/>
                </a:ext>
              </a:extLst>
            </p:cNvPr>
            <p:cNvPicPr>
              <a:picLocks noChangeAspect="1"/>
            </p:cNvPicPr>
            <p:nvPr/>
          </p:nvPicPr>
          <p:blipFill rotWithShape="1">
            <a:blip r:embed="rId2"/>
            <a:srcRect l="6751" t="7370" r="6706" b="4127"/>
            <a:stretch/>
          </p:blipFill>
          <p:spPr>
            <a:xfrm>
              <a:off x="3002037" y="1351487"/>
              <a:ext cx="8920717" cy="4561367"/>
            </a:xfrm>
            <a:prstGeom prst="rect">
              <a:avLst/>
            </a:prstGeom>
          </p:spPr>
        </p:pic>
        <p:sp>
          <p:nvSpPr>
            <p:cNvPr id="5" name="矩形 4">
              <a:extLst>
                <a:ext uri="{FF2B5EF4-FFF2-40B4-BE49-F238E27FC236}">
                  <a16:creationId xmlns:a16="http://schemas.microsoft.com/office/drawing/2014/main" id="{94E5ECDD-18DF-E94E-9504-F1D6264F026F}"/>
                </a:ext>
              </a:extLst>
            </p:cNvPr>
            <p:cNvSpPr/>
            <p:nvPr/>
          </p:nvSpPr>
          <p:spPr>
            <a:xfrm>
              <a:off x="5473485" y="5952892"/>
              <a:ext cx="4544886" cy="329294"/>
            </a:xfrm>
            <a:prstGeom prst="rect">
              <a:avLst/>
            </a:prstGeom>
          </p:spPr>
          <p:txBody>
            <a:bodyPr wrap="none">
              <a:spAutoFit/>
            </a:bodyPr>
            <a:lstStyle/>
            <a:p>
              <a:r>
                <a:rPr lang="en-US" altLang="zh-CN" sz="1400" dirty="0">
                  <a:latin typeface="+mj-ea"/>
                  <a:ea typeface="+mj-ea"/>
                  <a:cs typeface="Times New Roman" panose="02020503050405090304" pitchFamily="18" charset="0"/>
                </a:rPr>
                <a:t>ResNet50</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batch</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size=32</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input</a:t>
              </a:r>
              <a:r>
                <a:rPr lang="zh-CN" altLang="en-US" sz="1400" dirty="0">
                  <a:latin typeface="+mj-ea"/>
                  <a:ea typeface="+mj-ea"/>
                  <a:cs typeface="Times New Roman" panose="02020503050405090304" pitchFamily="18" charset="0"/>
                </a:rPr>
                <a:t> </a:t>
              </a:r>
              <a:r>
                <a:rPr lang="en-US" altLang="zh-CN" sz="1400" dirty="0">
                  <a:latin typeface="+mj-ea"/>
                  <a:ea typeface="+mj-ea"/>
                  <a:cs typeface="Times New Roman" panose="02020503050405090304" pitchFamily="18" charset="0"/>
                </a:rPr>
                <a:t>size=224x224</a:t>
              </a:r>
              <a:endParaRPr lang="zh-CN" altLang="en-US" sz="1400" dirty="0">
                <a:latin typeface="+mj-ea"/>
                <a:ea typeface="+mj-ea"/>
              </a:endParaRPr>
            </a:p>
          </p:txBody>
        </p:sp>
      </p:grpSp>
      <p:sp>
        <p:nvSpPr>
          <p:cNvPr id="12" name="标题 1">
            <a:extLst>
              <a:ext uri="{FF2B5EF4-FFF2-40B4-BE49-F238E27FC236}">
                <a16:creationId xmlns:a16="http://schemas.microsoft.com/office/drawing/2014/main" id="{8A871D87-D755-2448-A60E-8194A1F32D20}"/>
              </a:ext>
            </a:extLst>
          </p:cNvPr>
          <p:cNvSpPr txBox="1">
            <a:spLocks/>
          </p:cNvSpPr>
          <p:nvPr/>
        </p:nvSpPr>
        <p:spPr>
          <a:xfrm>
            <a:off x="607516" y="620688"/>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latin typeface="+mj-ea"/>
                <a:ea typeface="+mj-ea"/>
              </a:rPr>
              <a:t>大模型训练挑战（</a:t>
            </a:r>
            <a:r>
              <a:rPr kumimoji="1" lang="en-US" altLang="zh-CN" dirty="0">
                <a:latin typeface="+mj-ea"/>
                <a:ea typeface="+mj-ea"/>
              </a:rPr>
              <a:t>I</a:t>
            </a:r>
            <a:r>
              <a:rPr kumimoji="1" lang="en-US" dirty="0">
                <a:latin typeface="+mj-ea"/>
                <a:ea typeface="+mj-ea"/>
              </a:rPr>
              <a:t>）</a:t>
            </a:r>
            <a:r>
              <a:rPr kumimoji="1" lang="zh-CN" altLang="en-US" dirty="0">
                <a:latin typeface="+mj-ea"/>
                <a:ea typeface="+mj-ea"/>
              </a:rPr>
              <a:t>：内存墙</a:t>
            </a:r>
            <a:endParaRPr kumimoji="1" lang="en-US" dirty="0">
              <a:latin typeface="+mj-ea"/>
              <a:ea typeface="+mj-ea"/>
            </a:endParaRPr>
          </a:p>
        </p:txBody>
      </p:sp>
      <p:sp>
        <p:nvSpPr>
          <p:cNvPr id="13" name="标题 1">
            <a:extLst>
              <a:ext uri="{FF2B5EF4-FFF2-40B4-BE49-F238E27FC236}">
                <a16:creationId xmlns:a16="http://schemas.microsoft.com/office/drawing/2014/main" id="{B9F9FAEF-44AA-AA45-8F21-CE2D8448DB57}"/>
              </a:ext>
            </a:extLst>
          </p:cNvPr>
          <p:cNvSpPr>
            <a:spLocks noGrp="1"/>
          </p:cNvSpPr>
          <p:nvPr>
            <p:ph sz="half" idx="1"/>
          </p:nvPr>
        </p:nvSpPr>
        <p:spPr>
          <a:xfrm>
            <a:off x="623635" y="1700808"/>
            <a:ext cx="3602538" cy="4392488"/>
          </a:xfrm>
        </p:spPr>
        <p:txBody>
          <a:bodyPr/>
          <a:lstStyle/>
          <a:p>
            <a:pPr marL="342900" indent="-342900">
              <a:buFont typeface="+mj-lt"/>
              <a:buAutoNum type="arabicPeriod"/>
            </a:pPr>
            <a:r>
              <a:rPr lang="zh-CN" altLang="en-US" sz="1800" dirty="0"/>
              <a:t>网络模型开始计算的时候，内存占用不断增加，直到达到峰值。</a:t>
            </a:r>
          </a:p>
          <a:p>
            <a:pPr marL="342900" indent="-342900">
              <a:buFont typeface="+mj-lt"/>
              <a:buAutoNum type="arabicPeriod"/>
            </a:pPr>
            <a:r>
              <a:rPr lang="zh-CN" altLang="en-US" sz="1800" dirty="0"/>
              <a:t>峰值过后内存开始逐渐释放，内存占用慢慢降到</a:t>
            </a:r>
            <a:r>
              <a:rPr lang="en-US" altLang="zh-CN" sz="1800" dirty="0"/>
              <a:t>320M</a:t>
            </a:r>
            <a:r>
              <a:rPr lang="zh-CN" altLang="en-US" sz="1800" dirty="0"/>
              <a:t>。</a:t>
            </a:r>
          </a:p>
          <a:p>
            <a:pPr marL="342900" indent="-342900">
              <a:buFont typeface="+mj-lt"/>
              <a:buAutoNum type="arabicPeriod"/>
            </a:pPr>
            <a:r>
              <a:rPr lang="en-US" altLang="zh-CN" sz="1800" dirty="0"/>
              <a:t>1</a:t>
            </a:r>
            <a:r>
              <a:rPr lang="zh-CN" altLang="en-US" sz="1800" dirty="0"/>
              <a:t>个</a:t>
            </a:r>
            <a:r>
              <a:rPr lang="en-US" altLang="zh-CN" sz="1800" dirty="0"/>
              <a:t>step</a:t>
            </a:r>
            <a:r>
              <a:rPr lang="zh-CN" altLang="en-US" sz="1800" dirty="0"/>
              <a:t>计算结束后，仍有一部分内存驻留，内存保持在</a:t>
            </a:r>
            <a:r>
              <a:rPr lang="en-US" altLang="zh-CN" sz="1800" dirty="0"/>
              <a:t>320M</a:t>
            </a:r>
            <a:r>
              <a:rPr lang="zh-CN" altLang="en-US" sz="1800" dirty="0"/>
              <a:t>。</a:t>
            </a:r>
          </a:p>
        </p:txBody>
      </p:sp>
    </p:spTree>
    <p:extLst>
      <p:ext uri="{BB962C8B-B14F-4D97-AF65-F5344CB8AC3E}">
        <p14:creationId xmlns:p14="http://schemas.microsoft.com/office/powerpoint/2010/main" val="36718421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923D4EE-68D3-114D-AACA-15D3092DCE15}"/>
              </a:ext>
            </a:extLst>
          </p:cNvPr>
          <p:cNvSpPr txBox="1">
            <a:spLocks/>
          </p:cNvSpPr>
          <p:nvPr/>
        </p:nvSpPr>
        <p:spPr>
          <a:xfrm>
            <a:off x="607516" y="620688"/>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zh-CN" altLang="en-US" dirty="0">
                <a:latin typeface="+mj-ea"/>
                <a:ea typeface="+mj-ea"/>
              </a:rPr>
              <a:t>大模型训练挑战（</a:t>
            </a:r>
            <a:r>
              <a:rPr kumimoji="1" lang="en-US" altLang="zh-CN" dirty="0">
                <a:latin typeface="+mj-ea"/>
                <a:ea typeface="+mj-ea"/>
              </a:rPr>
              <a:t>I</a:t>
            </a:r>
            <a:r>
              <a:rPr kumimoji="1" lang="en-US" dirty="0">
                <a:latin typeface="+mj-ea"/>
                <a:ea typeface="+mj-ea"/>
              </a:rPr>
              <a:t>）</a:t>
            </a:r>
            <a:r>
              <a:rPr kumimoji="1" lang="zh-CN" altLang="en-US" dirty="0">
                <a:latin typeface="+mj-ea"/>
                <a:ea typeface="+mj-ea"/>
              </a:rPr>
              <a:t>：内存墙</a:t>
            </a:r>
            <a:endParaRPr kumimoji="1" lang="en-US" dirty="0">
              <a:latin typeface="+mj-ea"/>
              <a:ea typeface="+mj-ea"/>
            </a:endParaRPr>
          </a:p>
        </p:txBody>
      </p:sp>
      <p:sp>
        <p:nvSpPr>
          <p:cNvPr id="6" name="矩形 5">
            <a:extLst>
              <a:ext uri="{FF2B5EF4-FFF2-40B4-BE49-F238E27FC236}">
                <a16:creationId xmlns:a16="http://schemas.microsoft.com/office/drawing/2014/main" id="{DC135ABA-603B-CB44-8F94-1B41D6E27130}"/>
              </a:ext>
            </a:extLst>
          </p:cNvPr>
          <p:cNvSpPr/>
          <p:nvPr/>
        </p:nvSpPr>
        <p:spPr>
          <a:xfrm>
            <a:off x="607514" y="1484784"/>
            <a:ext cx="10963473" cy="777457"/>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b="1" dirty="0">
                <a:solidFill>
                  <a:srgbClr val="374154"/>
                </a:solidFill>
                <a:latin typeface="+mj-ea"/>
                <a:ea typeface="+mj-ea"/>
              </a:rPr>
              <a:t>静态内存：</a:t>
            </a:r>
            <a:r>
              <a:rPr lang="zh-CN" altLang="en-US" dirty="0">
                <a:solidFill>
                  <a:srgbClr val="374154"/>
                </a:solidFill>
                <a:latin typeface="+mj-ea"/>
                <a:ea typeface="+mj-ea"/>
              </a:rPr>
              <a:t>模型自身的权重参数、优化器状态信息，由于是比较固定的所以称为静态参数。</a:t>
            </a:r>
          </a:p>
          <a:p>
            <a:pPr marL="285750" indent="-285750">
              <a:lnSpc>
                <a:spcPct val="130000"/>
              </a:lnSpc>
              <a:buFont typeface="Arial" panose="020B0604020202020204" pitchFamily="34" charset="0"/>
              <a:buChar char="•"/>
            </a:pPr>
            <a:r>
              <a:rPr lang="zh-CN" altLang="en-US" b="1" dirty="0">
                <a:solidFill>
                  <a:srgbClr val="374154"/>
                </a:solidFill>
                <a:latin typeface="+mj-ea"/>
                <a:ea typeface="+mj-ea"/>
              </a:rPr>
              <a:t>动态内存：</a:t>
            </a:r>
            <a:r>
              <a:rPr lang="zh-CN" altLang="en-US" dirty="0">
                <a:solidFill>
                  <a:srgbClr val="374154"/>
                </a:solidFill>
                <a:latin typeface="+mj-ea"/>
                <a:ea typeface="+mj-ea"/>
              </a:rPr>
              <a:t>训练过程产生前向</a:t>
            </a:r>
            <a:r>
              <a:rPr lang="en-US" altLang="zh-CN" dirty="0">
                <a:solidFill>
                  <a:srgbClr val="374154"/>
                </a:solidFill>
                <a:latin typeface="+mj-ea"/>
                <a:ea typeface="+mj-ea"/>
              </a:rPr>
              <a:t>/</a:t>
            </a:r>
            <a:r>
              <a:rPr lang="zh-CN" altLang="en-US" dirty="0">
                <a:solidFill>
                  <a:srgbClr val="374154"/>
                </a:solidFill>
                <a:latin typeface="+mj-ea"/>
                <a:ea typeface="+mj-ea"/>
              </a:rPr>
              <a:t>梯度输出、算子计算临时变量，会在反向传播时逐渐释放的内存。</a:t>
            </a:r>
            <a:endParaRPr lang="zh-CN" altLang="en-US" b="0" i="0" dirty="0">
              <a:solidFill>
                <a:srgbClr val="374154"/>
              </a:solidFill>
              <a:effectLst/>
              <a:latin typeface="+mj-ea"/>
              <a:ea typeface="+mj-ea"/>
            </a:endParaRPr>
          </a:p>
        </p:txBody>
      </p:sp>
      <p:grpSp>
        <p:nvGrpSpPr>
          <p:cNvPr id="10" name="组合 9">
            <a:extLst>
              <a:ext uri="{FF2B5EF4-FFF2-40B4-BE49-F238E27FC236}">
                <a16:creationId xmlns:a16="http://schemas.microsoft.com/office/drawing/2014/main" id="{A0E40BA6-13CD-D341-BA38-899CA77CA785}"/>
              </a:ext>
            </a:extLst>
          </p:cNvPr>
          <p:cNvGrpSpPr/>
          <p:nvPr/>
        </p:nvGrpSpPr>
        <p:grpSpPr>
          <a:xfrm>
            <a:off x="2194028" y="2348880"/>
            <a:ext cx="7808706" cy="3992770"/>
            <a:chOff x="3002037" y="1520259"/>
            <a:chExt cx="8920717" cy="4561367"/>
          </a:xfrm>
        </p:grpSpPr>
        <p:pic>
          <p:nvPicPr>
            <p:cNvPr id="7" name="图片 6">
              <a:extLst>
                <a:ext uri="{FF2B5EF4-FFF2-40B4-BE49-F238E27FC236}">
                  <a16:creationId xmlns:a16="http://schemas.microsoft.com/office/drawing/2014/main" id="{FF6D64EA-D355-9C4F-9A8B-30921B6D8E95}"/>
                </a:ext>
              </a:extLst>
            </p:cNvPr>
            <p:cNvPicPr>
              <a:picLocks noChangeAspect="1"/>
            </p:cNvPicPr>
            <p:nvPr/>
          </p:nvPicPr>
          <p:blipFill rotWithShape="1">
            <a:blip r:embed="rId2"/>
            <a:srcRect l="6751" t="7370" r="6706" b="4127"/>
            <a:stretch/>
          </p:blipFill>
          <p:spPr>
            <a:xfrm>
              <a:off x="3002037" y="1520259"/>
              <a:ext cx="8920717" cy="4561367"/>
            </a:xfrm>
            <a:prstGeom prst="rect">
              <a:avLst/>
            </a:prstGeom>
          </p:spPr>
        </p:pic>
        <p:sp>
          <p:nvSpPr>
            <p:cNvPr id="8" name="矩形 7">
              <a:extLst>
                <a:ext uri="{FF2B5EF4-FFF2-40B4-BE49-F238E27FC236}">
                  <a16:creationId xmlns:a16="http://schemas.microsoft.com/office/drawing/2014/main" id="{0AEA26C1-F377-E545-B9B5-0A72EC8FB6C9}"/>
                </a:ext>
              </a:extLst>
            </p:cNvPr>
            <p:cNvSpPr/>
            <p:nvPr/>
          </p:nvSpPr>
          <p:spPr>
            <a:xfrm>
              <a:off x="3627136" y="4983665"/>
              <a:ext cx="7931889" cy="723014"/>
            </a:xfrm>
            <a:prstGeom prst="rect">
              <a:avLst/>
            </a:prstGeom>
            <a:solidFill>
              <a:srgbClr val="64C6B9"/>
            </a:solidFill>
            <a:ln w="12700" cap="flat" cmpd="sng" algn="ctr">
              <a:noFill/>
              <a:prstDash val="solid"/>
              <a:miter lim="800000"/>
            </a:ln>
          </p:spPr>
          <p:txBody>
            <a:bodyPr rtlCol="0" anchor="ctr"/>
            <a:lstStyle/>
            <a:p>
              <a:pPr algn="ctr" defTabSz="913765"/>
              <a:r>
                <a:rPr kumimoji="1" lang="en-US" altLang="zh-CN" sz="2000" kern="0" dirty="0">
                  <a:solidFill>
                    <a:prstClr val="white"/>
                  </a:solidFill>
                  <a:latin typeface="+mj-ea"/>
                  <a:ea typeface="+mj-ea"/>
                  <a:cs typeface="Huawei Sans" panose="020C0503030203020204" pitchFamily="34" charset="0"/>
                  <a:sym typeface="Huawei Sans" panose="020C0503030203020204" pitchFamily="34" charset="0"/>
                </a:rPr>
                <a:t>Static</a:t>
              </a:r>
              <a:r>
                <a:rPr kumimoji="1" lang="zh-CN" altLang="en-US" sz="2000" kern="0" dirty="0">
                  <a:solidFill>
                    <a:prstClr val="white"/>
                  </a:solidFill>
                  <a:latin typeface="+mj-ea"/>
                  <a:ea typeface="+mj-ea"/>
                  <a:cs typeface="Huawei Sans" panose="020C0503030203020204" pitchFamily="34" charset="0"/>
                  <a:sym typeface="Huawei Sans" panose="020C0503030203020204" pitchFamily="34" charset="0"/>
                </a:rPr>
                <a:t> </a:t>
              </a:r>
              <a:r>
                <a:rPr kumimoji="1" lang="en-US" altLang="zh-CN" sz="2000" kern="0" dirty="0">
                  <a:solidFill>
                    <a:prstClr val="white"/>
                  </a:solidFill>
                  <a:latin typeface="+mj-ea"/>
                  <a:ea typeface="+mj-ea"/>
                  <a:cs typeface="Huawei Sans" panose="020C0503030203020204" pitchFamily="34" charset="0"/>
                  <a:sym typeface="Huawei Sans" panose="020C0503030203020204" pitchFamily="34" charset="0"/>
                </a:rPr>
                <a:t>Memory</a:t>
              </a:r>
              <a:endParaRPr kumimoji="1" lang="zh-CN" altLang="en-US" sz="2000" kern="0" dirty="0">
                <a:solidFill>
                  <a:prstClr val="white"/>
                </a:solidFill>
                <a:latin typeface="+mj-ea"/>
                <a:ea typeface="+mj-ea"/>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0B21F5A7-F0F2-8348-96AA-4AD7D14FA861}"/>
                </a:ext>
              </a:extLst>
            </p:cNvPr>
            <p:cNvSpPr/>
            <p:nvPr/>
          </p:nvSpPr>
          <p:spPr>
            <a:xfrm>
              <a:off x="6921191" y="3600887"/>
              <a:ext cx="2039341" cy="400110"/>
            </a:xfrm>
            <a:prstGeom prst="rect">
              <a:avLst/>
            </a:prstGeom>
          </p:spPr>
          <p:txBody>
            <a:bodyPr wrap="none">
              <a:spAutoFit/>
            </a:bodyPr>
            <a:lstStyle/>
            <a:p>
              <a:pPr algn="ctr" defTabSz="913765"/>
              <a:r>
                <a:rPr kumimoji="1" lang="en-US" altLang="zh-CN"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Dynamic</a:t>
              </a:r>
              <a:r>
                <a:rPr kumimoji="1" lang="zh-CN" altLang="en-US"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 </a:t>
              </a:r>
              <a:r>
                <a:rPr kumimoji="1" lang="en-US" altLang="zh-CN"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Memory</a:t>
              </a:r>
              <a:endParaRPr kumimoji="1" lang="zh-CN" altLang="en-US" sz="2000" kern="0" dirty="0">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342117440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a:xfrm>
            <a:off x="773044" y="533851"/>
            <a:ext cx="10499692" cy="783197"/>
          </a:xfrm>
        </p:spPr>
        <p:txBody>
          <a:bodyPr/>
          <a:lstStyle/>
          <a:p>
            <a:r>
              <a:rPr kumimoji="1" lang="zh-CN" altLang="en-US" sz="2800" dirty="0">
                <a:solidFill>
                  <a:srgbClr val="F78898"/>
                </a:solidFill>
                <a:latin typeface="+mj-ea"/>
                <a:ea typeface="+mj-ea"/>
                <a:cs typeface="Arial" pitchFamily="34" charset="0"/>
              </a:rPr>
              <a:t>内存占用情况</a:t>
            </a:r>
            <a:r>
              <a:rPr kumimoji="1" lang="en-US" altLang="zh-CN" sz="2800" dirty="0">
                <a:solidFill>
                  <a:srgbClr val="F78898"/>
                </a:solidFill>
                <a:latin typeface="+mj-ea"/>
                <a:ea typeface="+mj-ea"/>
                <a:cs typeface="Arial" pitchFamily="34" charset="0"/>
              </a:rPr>
              <a:t>——</a:t>
            </a:r>
            <a:r>
              <a:rPr kumimoji="1" lang="en-US" altLang="zh-CN" sz="2800" dirty="0">
                <a:solidFill>
                  <a:srgbClr val="F78898"/>
                </a:solidFill>
                <a:latin typeface="+mj-ea"/>
                <a:ea typeface="+mj-ea"/>
                <a:cs typeface="Arial" pitchFamily="34" charset="0"/>
                <a:sym typeface="Huawei Sans" panose="020C0503030203020204" pitchFamily="34" charset="0"/>
              </a:rPr>
              <a:t>Static</a:t>
            </a:r>
            <a:r>
              <a:rPr kumimoji="1" lang="zh-CN" altLang="en-US" sz="2800" dirty="0">
                <a:solidFill>
                  <a:srgbClr val="F78898"/>
                </a:solidFill>
                <a:latin typeface="+mj-ea"/>
                <a:ea typeface="+mj-ea"/>
                <a:cs typeface="Arial" pitchFamily="34" charset="0"/>
                <a:sym typeface="Huawei Sans" panose="020C0503030203020204" pitchFamily="34" charset="0"/>
              </a:rPr>
              <a:t> </a:t>
            </a:r>
            <a:r>
              <a:rPr kumimoji="1" lang="en-US" altLang="zh-CN" sz="2800" dirty="0">
                <a:solidFill>
                  <a:srgbClr val="F78898"/>
                </a:solidFill>
                <a:latin typeface="+mj-ea"/>
                <a:ea typeface="+mj-ea"/>
                <a:cs typeface="Arial" pitchFamily="34" charset="0"/>
                <a:sym typeface="Huawei Sans" panose="020C0503030203020204" pitchFamily="34" charset="0"/>
              </a:rPr>
              <a:t>Memory</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96378C84-9466-544D-BC75-4378348BE08E}"/>
              </a:ext>
            </a:extLst>
          </p:cNvPr>
          <p:cNvGrpSpPr/>
          <p:nvPr/>
        </p:nvGrpSpPr>
        <p:grpSpPr>
          <a:xfrm>
            <a:off x="1273845" y="1317048"/>
            <a:ext cx="8155193" cy="5357541"/>
            <a:chOff x="895516" y="1259999"/>
            <a:chExt cx="8155193" cy="5357541"/>
          </a:xfrm>
        </p:grpSpPr>
        <p:pic>
          <p:nvPicPr>
            <p:cNvPr id="8" name="图片 7">
              <a:extLst>
                <a:ext uri="{FF2B5EF4-FFF2-40B4-BE49-F238E27FC236}">
                  <a16:creationId xmlns:a16="http://schemas.microsoft.com/office/drawing/2014/main" id="{171B6C2E-8AB7-4745-893C-4C2E122AB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608" y="1259999"/>
              <a:ext cx="6335101" cy="5357541"/>
            </a:xfrm>
            <a:prstGeom prst="rect">
              <a:avLst/>
            </a:prstGeom>
          </p:spPr>
        </p:pic>
        <p:sp>
          <p:nvSpPr>
            <p:cNvPr id="9" name="矩形 8">
              <a:extLst>
                <a:ext uri="{FF2B5EF4-FFF2-40B4-BE49-F238E27FC236}">
                  <a16:creationId xmlns:a16="http://schemas.microsoft.com/office/drawing/2014/main" id="{E7581123-B266-1843-86EB-CC7170B54FEA}"/>
                </a:ext>
              </a:extLst>
            </p:cNvPr>
            <p:cNvSpPr/>
            <p:nvPr/>
          </p:nvSpPr>
          <p:spPr>
            <a:xfrm>
              <a:off x="4298181" y="2201975"/>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0FA8E4D-EF00-F74D-9081-2FA03C09EFBC}"/>
                </a:ext>
              </a:extLst>
            </p:cNvPr>
            <p:cNvSpPr/>
            <p:nvPr/>
          </p:nvSpPr>
          <p:spPr>
            <a:xfrm>
              <a:off x="4437774" y="4084351"/>
              <a:ext cx="520996"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A21C6350-98E2-9B4E-882D-27A6DCABE362}"/>
                </a:ext>
              </a:extLst>
            </p:cNvPr>
            <p:cNvSpPr/>
            <p:nvPr/>
          </p:nvSpPr>
          <p:spPr>
            <a:xfrm>
              <a:off x="7538541" y="4297002"/>
              <a:ext cx="719470" cy="5990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277C3939-3FA4-4644-90AA-421132BF3667}"/>
                </a:ext>
              </a:extLst>
            </p:cNvPr>
            <p:cNvSpPr/>
            <p:nvPr/>
          </p:nvSpPr>
          <p:spPr>
            <a:xfrm>
              <a:off x="895516" y="1854281"/>
              <a:ext cx="1190847" cy="425303"/>
            </a:xfrm>
            <a:prstGeom prst="rect">
              <a:avLst/>
            </a:prstGeom>
            <a:solidFill>
              <a:srgbClr val="64C6B9">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Static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184956789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chemeClr val="bg2"/>
                </a:solidFill>
              </a:rPr>
              <a:t>内容背景</a:t>
            </a:r>
            <a:endParaRPr lang="en-US" altLang="zh-CN" sz="2400" b="1" dirty="0">
              <a:solidFill>
                <a:schemeClr val="bg2"/>
              </a:solidFill>
            </a:endParaRPr>
          </a:p>
          <a:p>
            <a:pPr marL="694190" lvl="1" indent="-457200">
              <a:buFont typeface="Arial" panose="020B0604020202020204" pitchFamily="34" charset="0"/>
              <a:buChar char="•"/>
            </a:pPr>
            <a:r>
              <a:rPr lang="zh-CN" altLang="en-US" sz="2000" dirty="0">
                <a:solidFill>
                  <a:schemeClr val="bg2"/>
                </a:solidFill>
              </a:rPr>
              <a:t>大规模分布式训练系统</a:t>
            </a:r>
          </a:p>
          <a:p>
            <a:pPr marL="457200" indent="-457200">
              <a:buFont typeface="+mj-lt"/>
              <a:buAutoNum type="arabicPeriod"/>
            </a:pPr>
            <a:r>
              <a:rPr lang="zh-CN" altLang="en-US" sz="2400" b="1" dirty="0">
                <a:solidFill>
                  <a:srgbClr val="34393C"/>
                </a:solidFill>
              </a:rPr>
              <a:t>具体内容</a:t>
            </a:r>
          </a:p>
          <a:p>
            <a:pPr lvl="1"/>
            <a:r>
              <a:rPr lang="zh-CN" altLang="en-US" sz="2400" b="1" dirty="0">
                <a:solidFill>
                  <a:srgbClr val="59595A"/>
                </a:solidFill>
              </a:rPr>
              <a:t>大模型与训练挑战：</a:t>
            </a:r>
            <a:r>
              <a:rPr lang="zh-CN" altLang="en-US" sz="2000" dirty="0">
                <a:solidFill>
                  <a:srgbClr val="59595A"/>
                </a:solidFill>
              </a:rPr>
              <a:t>什么是大模型 </a:t>
            </a:r>
            <a:r>
              <a:rPr lang="en-US" altLang="zh-CN" sz="2000" dirty="0">
                <a:solidFill>
                  <a:srgbClr val="59595A"/>
                </a:solidFill>
              </a:rPr>
              <a:t>–</a:t>
            </a:r>
            <a:r>
              <a:rPr lang="zh-CN" altLang="en-US" sz="2000" dirty="0">
                <a:solidFill>
                  <a:srgbClr val="59595A"/>
                </a:solidFill>
              </a:rPr>
              <a:t> 大模型训练的四个挑战</a:t>
            </a:r>
            <a:endParaRPr lang="en-US" altLang="zh-CN" sz="2000" dirty="0">
              <a:solidFill>
                <a:srgbClr val="59595A"/>
              </a:solidFill>
            </a:endParaRPr>
          </a:p>
          <a:p>
            <a:pPr lvl="1"/>
            <a:r>
              <a:rPr lang="zh-CN" altLang="en-US" sz="2000" b="1" dirty="0">
                <a:solidFill>
                  <a:schemeClr val="bg2"/>
                </a:solidFill>
              </a:rPr>
              <a:t>分布式训练系统：</a:t>
            </a:r>
            <a:r>
              <a:rPr lang="zh-CN" altLang="en-US" sz="1800" dirty="0">
                <a:solidFill>
                  <a:schemeClr val="bg2"/>
                </a:solidFill>
              </a:rPr>
              <a:t>系统概述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2000" dirty="0">
              <a:solidFill>
                <a:schemeClr val="bg2"/>
              </a:solidFill>
            </a:endParaRPr>
          </a:p>
          <a:p>
            <a:pPr lvl="1"/>
            <a:r>
              <a:rPr lang="zh-CN" altLang="en-US" sz="2000" b="1" dirty="0">
                <a:solidFill>
                  <a:schemeClr val="bg2"/>
                </a:solidFill>
              </a:rPr>
              <a:t>算法结构</a:t>
            </a:r>
            <a:r>
              <a:rPr lang="en-US" altLang="zh-CN" sz="2000" b="1" dirty="0">
                <a:solidFill>
                  <a:schemeClr val="bg2"/>
                </a:solidFill>
              </a:rPr>
              <a:t>/</a:t>
            </a:r>
            <a:r>
              <a:rPr lang="zh-CN" altLang="en-US" sz="2000" b="1" dirty="0">
                <a:solidFill>
                  <a:schemeClr val="bg2"/>
                </a:solidFill>
              </a:rPr>
              <a:t>算法分类：</a:t>
            </a:r>
            <a:r>
              <a:rPr lang="zh-CN" altLang="en-US" sz="1800" dirty="0">
                <a:solidFill>
                  <a:schemeClr val="bg2"/>
                </a:solidFill>
              </a:rPr>
              <a:t>从</a:t>
            </a:r>
            <a:r>
              <a:rPr lang="en-US" altLang="zh-CN" sz="1800" dirty="0">
                <a:solidFill>
                  <a:schemeClr val="bg2"/>
                </a:solidFill>
              </a:rPr>
              <a:t>Transformer</a:t>
            </a:r>
            <a:r>
              <a:rPr lang="zh-CN" altLang="en-US" sz="1800" dirty="0">
                <a:solidFill>
                  <a:schemeClr val="bg2"/>
                </a:solidFill>
              </a:rPr>
              <a:t>到预训练 </a:t>
            </a:r>
            <a:r>
              <a:rPr lang="en-US" altLang="zh-CN" sz="1800" dirty="0">
                <a:solidFill>
                  <a:schemeClr val="bg2"/>
                </a:solidFill>
              </a:rPr>
              <a:t>–</a:t>
            </a:r>
            <a:r>
              <a:rPr lang="zh-CN" altLang="en-US" sz="1800" dirty="0">
                <a:solidFill>
                  <a:schemeClr val="bg2"/>
                </a:solidFill>
              </a:rPr>
              <a:t> 多模态大模型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MOE</a:t>
            </a:r>
            <a:r>
              <a:rPr lang="zh-CN" altLang="en-US" sz="1800" dirty="0">
                <a:solidFill>
                  <a:schemeClr val="bg2"/>
                </a:solidFill>
              </a:rPr>
              <a:t>万亿大模型</a:t>
            </a:r>
            <a:endParaRPr lang="en-US" altLang="zh-CN" sz="2000" dirty="0">
              <a:solidFill>
                <a:schemeClr val="bg2"/>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a:p>
            <a:pPr lvl="1"/>
            <a:r>
              <a:rPr lang="zh-CN" altLang="en-US" sz="2000" b="1" dirty="0">
                <a:solidFill>
                  <a:schemeClr val="bg2"/>
                </a:solidFill>
              </a:rPr>
              <a:t>通讯原语与协调：</a:t>
            </a:r>
            <a:r>
              <a:rPr lang="zh-CN" altLang="en-US" sz="1800" dirty="0">
                <a:solidFill>
                  <a:schemeClr val="bg2"/>
                </a:solidFill>
              </a:rPr>
              <a:t>通讯原语 </a:t>
            </a:r>
            <a:r>
              <a:rPr lang="en-US" altLang="zh-CN" sz="1800" dirty="0">
                <a:solidFill>
                  <a:schemeClr val="bg2"/>
                </a:solidFill>
              </a:rPr>
              <a:t>–</a:t>
            </a:r>
            <a:r>
              <a:rPr lang="zh-CN" altLang="en-US" sz="1800" dirty="0">
                <a:solidFill>
                  <a:schemeClr val="bg2"/>
                </a:solidFill>
              </a:rPr>
              <a:t> 集群通讯 </a:t>
            </a:r>
            <a:r>
              <a:rPr lang="en-US" altLang="zh-CN" sz="1800" dirty="0">
                <a:solidFill>
                  <a:schemeClr val="bg2"/>
                </a:solidFill>
              </a:rPr>
              <a:t>–</a:t>
            </a:r>
            <a:r>
              <a:rPr lang="zh-CN" altLang="en-US" sz="1800" dirty="0">
                <a:solidFill>
                  <a:schemeClr val="bg2"/>
                </a:solidFill>
              </a:rPr>
              <a:t> 通讯协调软硬件</a:t>
            </a:r>
            <a:endParaRPr lang="zh-CN" altLang="en-US" sz="2000" dirty="0">
              <a:solidFill>
                <a:schemeClr val="bg2"/>
              </a:solidFill>
            </a:endParaRPr>
          </a:p>
        </p:txBody>
      </p:sp>
    </p:spTree>
    <p:extLst>
      <p:ext uri="{BB962C8B-B14F-4D97-AF65-F5344CB8AC3E}">
        <p14:creationId xmlns:p14="http://schemas.microsoft.com/office/powerpoint/2010/main" val="3974373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a:xfrm>
            <a:off x="711073" y="568934"/>
            <a:ext cx="10499692" cy="783197"/>
          </a:xfrm>
        </p:spPr>
        <p:txBody>
          <a:bodyPr/>
          <a:lstStyle/>
          <a:p>
            <a:r>
              <a:rPr kumimoji="1" lang="zh-CN" altLang="en-US" sz="2800" dirty="0">
                <a:solidFill>
                  <a:srgbClr val="F78898"/>
                </a:solidFill>
                <a:latin typeface="+mj-ea"/>
                <a:ea typeface="+mj-ea"/>
                <a:cs typeface="Arial" pitchFamily="34" charset="0"/>
              </a:rPr>
              <a:t>内存占用情况</a:t>
            </a:r>
            <a:r>
              <a:rPr kumimoji="1" lang="en-US" altLang="zh-CN" sz="2800" dirty="0">
                <a:solidFill>
                  <a:srgbClr val="F78898"/>
                </a:solidFill>
                <a:latin typeface="+mj-ea"/>
                <a:ea typeface="+mj-ea"/>
                <a:cs typeface="Arial" pitchFamily="34" charset="0"/>
              </a:rPr>
              <a:t>——</a:t>
            </a:r>
            <a:r>
              <a:rPr kumimoji="1" lang="en-US" altLang="zh-CN" sz="2800" dirty="0">
                <a:solidFill>
                  <a:srgbClr val="F78898"/>
                </a:solidFill>
                <a:latin typeface="+mj-ea"/>
                <a:ea typeface="+mj-ea"/>
                <a:cs typeface="Arial" pitchFamily="34" charset="0"/>
                <a:sym typeface="Huawei Sans" panose="020C0503030203020204" pitchFamily="34" charset="0"/>
              </a:rPr>
              <a:t>Dynamic</a:t>
            </a:r>
            <a:r>
              <a:rPr kumimoji="1" lang="zh-CN" altLang="en-US" sz="2800" dirty="0">
                <a:solidFill>
                  <a:srgbClr val="F78898"/>
                </a:solidFill>
                <a:latin typeface="+mj-ea"/>
                <a:ea typeface="+mj-ea"/>
                <a:cs typeface="Arial" pitchFamily="34" charset="0"/>
                <a:sym typeface="Huawei Sans" panose="020C0503030203020204" pitchFamily="34" charset="0"/>
              </a:rPr>
              <a:t> </a:t>
            </a:r>
            <a:r>
              <a:rPr kumimoji="1" lang="en-US" altLang="zh-CN" sz="2800" dirty="0">
                <a:solidFill>
                  <a:srgbClr val="F78898"/>
                </a:solidFill>
                <a:latin typeface="+mj-ea"/>
                <a:ea typeface="+mj-ea"/>
                <a:cs typeface="Arial" pitchFamily="34" charset="0"/>
                <a:sym typeface="Huawei Sans" panose="020C0503030203020204" pitchFamily="34" charset="0"/>
              </a:rPr>
              <a:t>Memory</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DB1E26A8-0531-E64B-A7FC-B6EEFF023FED}"/>
              </a:ext>
            </a:extLst>
          </p:cNvPr>
          <p:cNvGrpSpPr/>
          <p:nvPr/>
        </p:nvGrpSpPr>
        <p:grpSpPr>
          <a:xfrm>
            <a:off x="931109" y="1352131"/>
            <a:ext cx="8047592" cy="5265409"/>
            <a:chOff x="931109" y="1023659"/>
            <a:chExt cx="8399064" cy="5593881"/>
          </a:xfrm>
        </p:grpSpPr>
        <p:pic>
          <p:nvPicPr>
            <p:cNvPr id="5" name="图片 4">
              <a:extLst>
                <a:ext uri="{FF2B5EF4-FFF2-40B4-BE49-F238E27FC236}">
                  <a16:creationId xmlns:a16="http://schemas.microsoft.com/office/drawing/2014/main" id="{5CE59343-6DFC-B947-81B6-E2B29F596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608" y="1023659"/>
              <a:ext cx="6614565" cy="5593881"/>
            </a:xfrm>
            <a:prstGeom prst="rect">
              <a:avLst/>
            </a:prstGeom>
          </p:spPr>
        </p:pic>
        <p:sp>
          <p:nvSpPr>
            <p:cNvPr id="6" name="矩形 5">
              <a:extLst>
                <a:ext uri="{FF2B5EF4-FFF2-40B4-BE49-F238E27FC236}">
                  <a16:creationId xmlns:a16="http://schemas.microsoft.com/office/drawing/2014/main" id="{2936E984-A56C-F24F-803D-ABC77A1B91AA}"/>
                </a:ext>
              </a:extLst>
            </p:cNvPr>
            <p:cNvSpPr/>
            <p:nvPr/>
          </p:nvSpPr>
          <p:spPr>
            <a:xfrm>
              <a:off x="6892278" y="1430619"/>
              <a:ext cx="520996" cy="425303"/>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7" name="矩形 6">
              <a:extLst>
                <a:ext uri="{FF2B5EF4-FFF2-40B4-BE49-F238E27FC236}">
                  <a16:creationId xmlns:a16="http://schemas.microsoft.com/office/drawing/2014/main" id="{1767A5DE-E91F-9548-8EEB-1BF5ECCA1F8F}"/>
                </a:ext>
              </a:extLst>
            </p:cNvPr>
            <p:cNvSpPr/>
            <p:nvPr/>
          </p:nvSpPr>
          <p:spPr>
            <a:xfrm>
              <a:off x="3706057" y="3448749"/>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8" name="矩形 7">
              <a:extLst>
                <a:ext uri="{FF2B5EF4-FFF2-40B4-BE49-F238E27FC236}">
                  <a16:creationId xmlns:a16="http://schemas.microsoft.com/office/drawing/2014/main" id="{42B5614C-8D3E-FB46-8BBB-5E2EA15619CF}"/>
                </a:ext>
              </a:extLst>
            </p:cNvPr>
            <p:cNvSpPr/>
            <p:nvPr/>
          </p:nvSpPr>
          <p:spPr>
            <a:xfrm>
              <a:off x="7065947" y="3191530"/>
              <a:ext cx="496187" cy="389879"/>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rPr>
                <a:t>4</a:t>
              </a:r>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9" name="矩形 8">
              <a:extLst>
                <a:ext uri="{FF2B5EF4-FFF2-40B4-BE49-F238E27FC236}">
                  <a16:creationId xmlns:a16="http://schemas.microsoft.com/office/drawing/2014/main" id="{BFDE474A-6D8C-4D40-8689-6E7262AB7CDE}"/>
                </a:ext>
              </a:extLst>
            </p:cNvPr>
            <p:cNvSpPr/>
            <p:nvPr/>
          </p:nvSpPr>
          <p:spPr>
            <a:xfrm>
              <a:off x="3706057" y="4384354"/>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0" name="矩形 9">
              <a:extLst>
                <a:ext uri="{FF2B5EF4-FFF2-40B4-BE49-F238E27FC236}">
                  <a16:creationId xmlns:a16="http://schemas.microsoft.com/office/drawing/2014/main" id="{98A21632-302E-F348-8F1E-B27862825902}"/>
                </a:ext>
              </a:extLst>
            </p:cNvPr>
            <p:cNvSpPr/>
            <p:nvPr/>
          </p:nvSpPr>
          <p:spPr>
            <a:xfrm>
              <a:off x="3706057" y="247233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1" name="矩形 10">
              <a:extLst>
                <a:ext uri="{FF2B5EF4-FFF2-40B4-BE49-F238E27FC236}">
                  <a16:creationId xmlns:a16="http://schemas.microsoft.com/office/drawing/2014/main" id="{EF2844BA-EF75-C54E-B1AC-3527754081E9}"/>
                </a:ext>
              </a:extLst>
            </p:cNvPr>
            <p:cNvSpPr/>
            <p:nvPr/>
          </p:nvSpPr>
          <p:spPr>
            <a:xfrm>
              <a:off x="5939655" y="205055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2" name="矩形 11">
              <a:extLst>
                <a:ext uri="{FF2B5EF4-FFF2-40B4-BE49-F238E27FC236}">
                  <a16:creationId xmlns:a16="http://schemas.microsoft.com/office/drawing/2014/main" id="{A2D012E2-D5C7-0B43-BCAA-E32B401883D2}"/>
                </a:ext>
              </a:extLst>
            </p:cNvPr>
            <p:cNvSpPr/>
            <p:nvPr/>
          </p:nvSpPr>
          <p:spPr>
            <a:xfrm>
              <a:off x="5939654" y="2795137"/>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3" name="矩形 12">
              <a:extLst>
                <a:ext uri="{FF2B5EF4-FFF2-40B4-BE49-F238E27FC236}">
                  <a16:creationId xmlns:a16="http://schemas.microsoft.com/office/drawing/2014/main" id="{0641B8B6-229E-4C41-9DFE-344E567BE26F}"/>
                </a:ext>
              </a:extLst>
            </p:cNvPr>
            <p:cNvSpPr/>
            <p:nvPr/>
          </p:nvSpPr>
          <p:spPr>
            <a:xfrm>
              <a:off x="5918390" y="3539722"/>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4" name="矩形 13">
              <a:extLst>
                <a:ext uri="{FF2B5EF4-FFF2-40B4-BE49-F238E27FC236}">
                  <a16:creationId xmlns:a16="http://schemas.microsoft.com/office/drawing/2014/main" id="{B032AB4C-153F-784A-AB75-F0AC20682321}"/>
                </a:ext>
              </a:extLst>
            </p:cNvPr>
            <p:cNvSpPr/>
            <p:nvPr/>
          </p:nvSpPr>
          <p:spPr>
            <a:xfrm>
              <a:off x="5960919" y="1388996"/>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5" name="矩形 14">
              <a:extLst>
                <a:ext uri="{FF2B5EF4-FFF2-40B4-BE49-F238E27FC236}">
                  <a16:creationId xmlns:a16="http://schemas.microsoft.com/office/drawing/2014/main" id="{E900E9ED-03E8-7B4C-8B9A-919EC57F177C}"/>
                </a:ext>
              </a:extLst>
            </p:cNvPr>
            <p:cNvSpPr/>
            <p:nvPr/>
          </p:nvSpPr>
          <p:spPr>
            <a:xfrm>
              <a:off x="7092099" y="2143085"/>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6" name="矩形 15">
              <a:extLst>
                <a:ext uri="{FF2B5EF4-FFF2-40B4-BE49-F238E27FC236}">
                  <a16:creationId xmlns:a16="http://schemas.microsoft.com/office/drawing/2014/main" id="{2832A536-716D-EB40-94D5-706D253CFA4B}"/>
                </a:ext>
              </a:extLst>
            </p:cNvPr>
            <p:cNvSpPr/>
            <p:nvPr/>
          </p:nvSpPr>
          <p:spPr>
            <a:xfrm>
              <a:off x="3114007" y="2082451"/>
              <a:ext cx="496187" cy="389880"/>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endParaRPr kumimoji="1" lang="zh-CN" altLang="en-US" sz="200" kern="0" dirty="0">
                <a:solidFill>
                  <a:prstClr val="white"/>
                </a:solidFill>
                <a:latin typeface="Huawei Sans" panose="020C0503030203020204" pitchFamily="34" charset="0"/>
                <a:ea typeface="微软雅黑" panose="020B0503020204020204" pitchFamily="34" charset="-122"/>
                <a:cs typeface="Huawei Sans" panose="020C0503030203020204" pitchFamily="34" charset="0"/>
                <a:sym typeface="Huawei Sans" panose="020C0503030203020204" pitchFamily="34" charset="0"/>
              </a:endParaRPr>
            </a:p>
          </p:txBody>
        </p:sp>
        <p:sp>
          <p:nvSpPr>
            <p:cNvPr id="17" name="矩形 16">
              <a:extLst>
                <a:ext uri="{FF2B5EF4-FFF2-40B4-BE49-F238E27FC236}">
                  <a16:creationId xmlns:a16="http://schemas.microsoft.com/office/drawing/2014/main" id="{88B4E47F-D92D-BF43-810B-145592C63759}"/>
                </a:ext>
              </a:extLst>
            </p:cNvPr>
            <p:cNvSpPr/>
            <p:nvPr/>
          </p:nvSpPr>
          <p:spPr>
            <a:xfrm>
              <a:off x="931109" y="1778877"/>
              <a:ext cx="1141748" cy="448521"/>
            </a:xfrm>
            <a:prstGeom prst="rect">
              <a:avLst/>
            </a:prstGeom>
            <a:solidFill>
              <a:srgbClr val="71A1D4">
                <a:alpha val="29804"/>
              </a:srgbClr>
            </a:solidFill>
            <a:ln w="28575" cap="flat" cmpd="sng" algn="ctr">
              <a:solidFill>
                <a:srgbClr val="FFFF00"/>
              </a:solidFill>
              <a:prstDash val="solid"/>
              <a:miter lim="800000"/>
            </a:ln>
          </p:spPr>
          <p:txBody>
            <a:bodyPr rtlCol="0" anchor="ctr"/>
            <a:lstStyle/>
            <a:p>
              <a:pPr algn="ctr" defTabSz="913765"/>
              <a:r>
                <a:rPr kumimoji="1" lang="en-US" altLang="zh-CN" sz="1400" kern="0" dirty="0">
                  <a:latin typeface="+mj-ea"/>
                  <a:ea typeface="+mj-ea"/>
                  <a:cs typeface="Huawei Sans" panose="020C0503030203020204" pitchFamily="34" charset="0"/>
                  <a:sym typeface="Huawei Sans" panose="020C0503030203020204" pitchFamily="34" charset="0"/>
                </a:rPr>
                <a:t>Dynamic</a:t>
              </a:r>
              <a:endParaRPr kumimoji="1" lang="zh-CN" altLang="en-US" sz="1400" kern="0" dirty="0">
                <a:latin typeface="+mj-ea"/>
                <a:ea typeface="+mj-ea"/>
                <a:cs typeface="Huawei Sans" panose="020C0503030203020204" pitchFamily="34" charset="0"/>
                <a:sym typeface="Huawei Sans" panose="020C0503030203020204" pitchFamily="34" charset="0"/>
              </a:endParaRPr>
            </a:p>
          </p:txBody>
        </p:sp>
      </p:grpSp>
    </p:spTree>
    <p:extLst>
      <p:ext uri="{BB962C8B-B14F-4D97-AF65-F5344CB8AC3E}">
        <p14:creationId xmlns:p14="http://schemas.microsoft.com/office/powerpoint/2010/main" val="14453556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a:t>
            </a:r>
            <a:r>
              <a:rPr kumimoji="1" lang="zh-CN" altLang="en-US" dirty="0">
                <a:latin typeface="+mj-ea"/>
              </a:rPr>
              <a:t>：通信墙</a:t>
            </a:r>
            <a:endParaRPr kumimoji="1" lang="zh-CN" altLang="en-US" sz="1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C8A225BE-9987-7E47-80FC-3C7BE15DAA68}"/>
              </a:ext>
            </a:extLst>
          </p:cNvPr>
          <p:cNvGrpSpPr/>
          <p:nvPr/>
        </p:nvGrpSpPr>
        <p:grpSpPr>
          <a:xfrm>
            <a:off x="1345853" y="1988840"/>
            <a:ext cx="9217024" cy="3327963"/>
            <a:chOff x="1561877" y="1930426"/>
            <a:chExt cx="4824536" cy="3327963"/>
          </a:xfrm>
        </p:grpSpPr>
        <p:grpSp>
          <p:nvGrpSpPr>
            <p:cNvPr id="23" name="组合 22">
              <a:extLst>
                <a:ext uri="{FF2B5EF4-FFF2-40B4-BE49-F238E27FC236}">
                  <a16:creationId xmlns:a16="http://schemas.microsoft.com/office/drawing/2014/main" id="{E27DA225-EFD8-A545-B22D-D05D9F4218CA}"/>
                </a:ext>
              </a:extLst>
            </p:cNvPr>
            <p:cNvGrpSpPr/>
            <p:nvPr/>
          </p:nvGrpSpPr>
          <p:grpSpPr>
            <a:xfrm>
              <a:off x="1785178" y="1988840"/>
              <a:ext cx="4330229" cy="3269549"/>
              <a:chOff x="8043688" y="1553220"/>
              <a:chExt cx="4331922" cy="3270824"/>
            </a:xfrm>
          </p:grpSpPr>
          <p:sp>
            <p:nvSpPr>
              <p:cNvPr id="24" name="矩形 17">
                <a:extLst>
                  <a:ext uri="{FF2B5EF4-FFF2-40B4-BE49-F238E27FC236}">
                    <a16:creationId xmlns:a16="http://schemas.microsoft.com/office/drawing/2014/main" id="{11C33A3D-C9E5-6B43-A8A0-5E0A0F7E8C97}"/>
                  </a:ext>
                </a:extLst>
              </p:cNvPr>
              <p:cNvSpPr/>
              <p:nvPr/>
            </p:nvSpPr>
            <p:spPr>
              <a:xfrm>
                <a:off x="8043688" y="2273581"/>
                <a:ext cx="856105" cy="492635"/>
              </a:xfrm>
              <a:prstGeom prst="rect">
                <a:avLst/>
              </a:prstGeom>
            </p:spPr>
            <p:txBody>
              <a:bodyPr wrap="square" lIns="0" tIns="0" rIns="0" bIns="0">
                <a:spAutoFit/>
              </a:bodyPr>
              <a:lstStyle/>
              <a:p>
                <a:pPr algn="ctr" defTabSz="913746"/>
                <a:r>
                  <a:rPr lang="zh-CN" altLang="en-US" sz="3200" b="1" dirty="0">
                    <a:solidFill>
                      <a:srgbClr val="374154"/>
                    </a:solidFill>
                    <a:latin typeface="+mj-ea"/>
                    <a:ea typeface="+mj-ea"/>
                    <a:cs typeface="Arial" pitchFamily="34" charset="0"/>
                    <a:sym typeface="Huawei Sans" panose="020C0503030203020204" pitchFamily="34" charset="0"/>
                  </a:rPr>
                  <a:t>通信墙</a:t>
                </a:r>
                <a:endParaRPr lang="zh-CN" altLang="en-US" sz="3200" dirty="0">
                  <a:solidFill>
                    <a:srgbClr val="374154"/>
                  </a:solidFill>
                  <a:latin typeface="+mj-ea"/>
                  <a:ea typeface="+mj-ea"/>
                  <a:cs typeface="Arial" pitchFamily="34" charset="0"/>
                </a:endParaRPr>
              </a:p>
            </p:txBody>
          </p:sp>
          <p:sp>
            <p:nvSpPr>
              <p:cNvPr id="25" name="矩形 24">
                <a:extLst>
                  <a:ext uri="{FF2B5EF4-FFF2-40B4-BE49-F238E27FC236}">
                    <a16:creationId xmlns:a16="http://schemas.microsoft.com/office/drawing/2014/main" id="{AFF5B89C-FD4F-A14A-A9B4-6D76911E885B}"/>
                  </a:ext>
                </a:extLst>
              </p:cNvPr>
              <p:cNvSpPr/>
              <p:nvPr/>
            </p:nvSpPr>
            <p:spPr>
              <a:xfrm>
                <a:off x="9125171" y="1553220"/>
                <a:ext cx="3250439" cy="3270824"/>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通讯过程，需要综合考虑数据参数量、计算量、计算类型、数据样本量、集群带宽拓扑和通讯策略等不同的因素，才能设计出性能较优的切分策略，最大化利用通讯效率，提高通讯比。</a:t>
                </a:r>
              </a:p>
            </p:txBody>
          </p:sp>
        </p:grpSp>
        <p:sp>
          <p:nvSpPr>
            <p:cNvPr id="26" name="矩形 25">
              <a:extLst>
                <a:ext uri="{FF2B5EF4-FFF2-40B4-BE49-F238E27FC236}">
                  <a16:creationId xmlns:a16="http://schemas.microsoft.com/office/drawing/2014/main" id="{C8046458-4B51-9948-99CE-0671509C35A2}"/>
                </a:ext>
              </a:extLst>
            </p:cNvPr>
            <p:cNvSpPr/>
            <p:nvPr/>
          </p:nvSpPr>
          <p:spPr bwMode="auto">
            <a:xfrm>
              <a:off x="1561877" y="1930426"/>
              <a:ext cx="4824536" cy="2074638"/>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217024"/>
                        <a:gd name="connsiteY0" fmla="*/ 0 h 2074638"/>
                        <a:gd name="connsiteX1" fmla="*/ 750529 w 9217024"/>
                        <a:gd name="connsiteY1" fmla="*/ 0 h 2074638"/>
                        <a:gd name="connsiteX2" fmla="*/ 1593228 w 9217024"/>
                        <a:gd name="connsiteY2" fmla="*/ 0 h 2074638"/>
                        <a:gd name="connsiteX3" fmla="*/ 2159417 w 9217024"/>
                        <a:gd name="connsiteY3" fmla="*/ 0 h 2074638"/>
                        <a:gd name="connsiteX4" fmla="*/ 2725606 w 9217024"/>
                        <a:gd name="connsiteY4" fmla="*/ 0 h 2074638"/>
                        <a:gd name="connsiteX5" fmla="*/ 3476135 w 9217024"/>
                        <a:gd name="connsiteY5" fmla="*/ 0 h 2074638"/>
                        <a:gd name="connsiteX6" fmla="*/ 4226664 w 9217024"/>
                        <a:gd name="connsiteY6" fmla="*/ 0 h 2074638"/>
                        <a:gd name="connsiteX7" fmla="*/ 4608512 w 9217024"/>
                        <a:gd name="connsiteY7" fmla="*/ 0 h 2074638"/>
                        <a:gd name="connsiteX8" fmla="*/ 5174701 w 9217024"/>
                        <a:gd name="connsiteY8" fmla="*/ 0 h 2074638"/>
                        <a:gd name="connsiteX9" fmla="*/ 5740889 w 9217024"/>
                        <a:gd name="connsiteY9" fmla="*/ 0 h 2074638"/>
                        <a:gd name="connsiteX10" fmla="*/ 6583589 w 9217024"/>
                        <a:gd name="connsiteY10" fmla="*/ 0 h 2074638"/>
                        <a:gd name="connsiteX11" fmla="*/ 7057607 w 9217024"/>
                        <a:gd name="connsiteY11" fmla="*/ 0 h 2074638"/>
                        <a:gd name="connsiteX12" fmla="*/ 7808136 w 9217024"/>
                        <a:gd name="connsiteY12" fmla="*/ 0 h 2074638"/>
                        <a:gd name="connsiteX13" fmla="*/ 8466495 w 9217024"/>
                        <a:gd name="connsiteY13" fmla="*/ 0 h 2074638"/>
                        <a:gd name="connsiteX14" fmla="*/ 9217024 w 9217024"/>
                        <a:gd name="connsiteY14" fmla="*/ 0 h 2074638"/>
                        <a:gd name="connsiteX15" fmla="*/ 9217024 w 9217024"/>
                        <a:gd name="connsiteY15" fmla="*/ 691546 h 2074638"/>
                        <a:gd name="connsiteX16" fmla="*/ 9217024 w 9217024"/>
                        <a:gd name="connsiteY16" fmla="*/ 1362346 h 2074638"/>
                        <a:gd name="connsiteX17" fmla="*/ 9217024 w 9217024"/>
                        <a:gd name="connsiteY17" fmla="*/ 2074638 h 2074638"/>
                        <a:gd name="connsiteX18" fmla="*/ 8650835 w 9217024"/>
                        <a:gd name="connsiteY18" fmla="*/ 2074638 h 2074638"/>
                        <a:gd name="connsiteX19" fmla="*/ 7900306 w 9217024"/>
                        <a:gd name="connsiteY19" fmla="*/ 2074638 h 2074638"/>
                        <a:gd name="connsiteX20" fmla="*/ 7334118 w 9217024"/>
                        <a:gd name="connsiteY20" fmla="*/ 2074638 h 2074638"/>
                        <a:gd name="connsiteX21" fmla="*/ 6860099 w 9217024"/>
                        <a:gd name="connsiteY21" fmla="*/ 2074638 h 2074638"/>
                        <a:gd name="connsiteX22" fmla="*/ 6017400 w 9217024"/>
                        <a:gd name="connsiteY22" fmla="*/ 2074638 h 2074638"/>
                        <a:gd name="connsiteX23" fmla="*/ 5266871 w 9217024"/>
                        <a:gd name="connsiteY23" fmla="*/ 2074638 h 2074638"/>
                        <a:gd name="connsiteX24" fmla="*/ 4516342 w 9217024"/>
                        <a:gd name="connsiteY24" fmla="*/ 2074638 h 2074638"/>
                        <a:gd name="connsiteX25" fmla="*/ 3857983 w 9217024"/>
                        <a:gd name="connsiteY25" fmla="*/ 2074638 h 2074638"/>
                        <a:gd name="connsiteX26" fmla="*/ 3199624 w 9217024"/>
                        <a:gd name="connsiteY26" fmla="*/ 2074638 h 2074638"/>
                        <a:gd name="connsiteX27" fmla="*/ 2817776 w 9217024"/>
                        <a:gd name="connsiteY27" fmla="*/ 2074638 h 2074638"/>
                        <a:gd name="connsiteX28" fmla="*/ 2159417 w 9217024"/>
                        <a:gd name="connsiteY28" fmla="*/ 2074638 h 2074638"/>
                        <a:gd name="connsiteX29" fmla="*/ 1408888 w 9217024"/>
                        <a:gd name="connsiteY29" fmla="*/ 2074638 h 2074638"/>
                        <a:gd name="connsiteX30" fmla="*/ 750529 w 9217024"/>
                        <a:gd name="connsiteY30" fmla="*/ 2074638 h 2074638"/>
                        <a:gd name="connsiteX31" fmla="*/ 0 w 9217024"/>
                        <a:gd name="connsiteY31" fmla="*/ 2074638 h 2074638"/>
                        <a:gd name="connsiteX32" fmla="*/ 0 w 9217024"/>
                        <a:gd name="connsiteY32" fmla="*/ 1445331 h 2074638"/>
                        <a:gd name="connsiteX33" fmla="*/ 0 w 9217024"/>
                        <a:gd name="connsiteY33" fmla="*/ 753785 h 2074638"/>
                        <a:gd name="connsiteX34" fmla="*/ 0 w 9217024"/>
                        <a:gd name="connsiteY34" fmla="*/ 0 h 20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17024" h="2074638" extrusionOk="0">
                          <a:moveTo>
                            <a:pt x="0" y="0"/>
                          </a:moveTo>
                          <a:cubicBezTo>
                            <a:pt x="285415" y="23256"/>
                            <a:pt x="585948" y="-12671"/>
                            <a:pt x="750529" y="0"/>
                          </a:cubicBezTo>
                          <a:cubicBezTo>
                            <a:pt x="915110" y="12671"/>
                            <a:pt x="1308307" y="-8717"/>
                            <a:pt x="1593228" y="0"/>
                          </a:cubicBezTo>
                          <a:cubicBezTo>
                            <a:pt x="1878149" y="8717"/>
                            <a:pt x="1969868" y="-12904"/>
                            <a:pt x="2159417" y="0"/>
                          </a:cubicBezTo>
                          <a:cubicBezTo>
                            <a:pt x="2348966" y="12904"/>
                            <a:pt x="2575492" y="7269"/>
                            <a:pt x="2725606" y="0"/>
                          </a:cubicBezTo>
                          <a:cubicBezTo>
                            <a:pt x="2875720" y="-7269"/>
                            <a:pt x="3300811" y="11593"/>
                            <a:pt x="3476135" y="0"/>
                          </a:cubicBezTo>
                          <a:cubicBezTo>
                            <a:pt x="3651459" y="-11593"/>
                            <a:pt x="3964104" y="35621"/>
                            <a:pt x="4226664" y="0"/>
                          </a:cubicBezTo>
                          <a:cubicBezTo>
                            <a:pt x="4489224" y="-35621"/>
                            <a:pt x="4522365" y="-18509"/>
                            <a:pt x="4608512" y="0"/>
                          </a:cubicBezTo>
                          <a:cubicBezTo>
                            <a:pt x="4694659" y="18509"/>
                            <a:pt x="4960792" y="-7941"/>
                            <a:pt x="5174701" y="0"/>
                          </a:cubicBezTo>
                          <a:cubicBezTo>
                            <a:pt x="5388610" y="7941"/>
                            <a:pt x="5623107" y="2775"/>
                            <a:pt x="5740889" y="0"/>
                          </a:cubicBezTo>
                          <a:cubicBezTo>
                            <a:pt x="5858671" y="-2775"/>
                            <a:pt x="6272017" y="33033"/>
                            <a:pt x="6583589" y="0"/>
                          </a:cubicBezTo>
                          <a:cubicBezTo>
                            <a:pt x="6895161" y="-33033"/>
                            <a:pt x="6842875" y="5837"/>
                            <a:pt x="7057607" y="0"/>
                          </a:cubicBezTo>
                          <a:cubicBezTo>
                            <a:pt x="7272339" y="-5837"/>
                            <a:pt x="7449565" y="-29776"/>
                            <a:pt x="7808136" y="0"/>
                          </a:cubicBezTo>
                          <a:cubicBezTo>
                            <a:pt x="8166707" y="29776"/>
                            <a:pt x="8230176" y="17144"/>
                            <a:pt x="8466495" y="0"/>
                          </a:cubicBezTo>
                          <a:cubicBezTo>
                            <a:pt x="8702814" y="-17144"/>
                            <a:pt x="8857300" y="4385"/>
                            <a:pt x="9217024" y="0"/>
                          </a:cubicBezTo>
                          <a:cubicBezTo>
                            <a:pt x="9210530" y="316355"/>
                            <a:pt x="9247399" y="351495"/>
                            <a:pt x="9217024" y="691546"/>
                          </a:cubicBezTo>
                          <a:cubicBezTo>
                            <a:pt x="9186649" y="1031597"/>
                            <a:pt x="9189479" y="1184826"/>
                            <a:pt x="9217024" y="1362346"/>
                          </a:cubicBezTo>
                          <a:cubicBezTo>
                            <a:pt x="9244569" y="1539866"/>
                            <a:pt x="9195160" y="1927679"/>
                            <a:pt x="9217024" y="2074638"/>
                          </a:cubicBezTo>
                          <a:cubicBezTo>
                            <a:pt x="9083074" y="2079629"/>
                            <a:pt x="8859777" y="2060613"/>
                            <a:pt x="8650835" y="2074638"/>
                          </a:cubicBezTo>
                          <a:cubicBezTo>
                            <a:pt x="8441893" y="2088663"/>
                            <a:pt x="8084270" y="2048690"/>
                            <a:pt x="7900306" y="2074638"/>
                          </a:cubicBezTo>
                          <a:cubicBezTo>
                            <a:pt x="7716342" y="2100586"/>
                            <a:pt x="7475953" y="2048603"/>
                            <a:pt x="7334118" y="2074638"/>
                          </a:cubicBezTo>
                          <a:cubicBezTo>
                            <a:pt x="7192283" y="2100673"/>
                            <a:pt x="6970376" y="2096727"/>
                            <a:pt x="6860099" y="2074638"/>
                          </a:cubicBezTo>
                          <a:cubicBezTo>
                            <a:pt x="6749822" y="2052549"/>
                            <a:pt x="6422738" y="2097233"/>
                            <a:pt x="6017400" y="2074638"/>
                          </a:cubicBezTo>
                          <a:cubicBezTo>
                            <a:pt x="5612062" y="2052043"/>
                            <a:pt x="5440301" y="2085611"/>
                            <a:pt x="5266871" y="2074638"/>
                          </a:cubicBezTo>
                          <a:cubicBezTo>
                            <a:pt x="5093441" y="2063665"/>
                            <a:pt x="4860933" y="2053214"/>
                            <a:pt x="4516342" y="2074638"/>
                          </a:cubicBezTo>
                          <a:cubicBezTo>
                            <a:pt x="4171751" y="2096062"/>
                            <a:pt x="3990021" y="2093754"/>
                            <a:pt x="3857983" y="2074638"/>
                          </a:cubicBezTo>
                          <a:cubicBezTo>
                            <a:pt x="3725945" y="2055522"/>
                            <a:pt x="3347983" y="2089693"/>
                            <a:pt x="3199624" y="2074638"/>
                          </a:cubicBezTo>
                          <a:cubicBezTo>
                            <a:pt x="3051265" y="2059583"/>
                            <a:pt x="2977841" y="2063754"/>
                            <a:pt x="2817776" y="2074638"/>
                          </a:cubicBezTo>
                          <a:cubicBezTo>
                            <a:pt x="2657711" y="2085522"/>
                            <a:pt x="2387600" y="2072712"/>
                            <a:pt x="2159417" y="2074638"/>
                          </a:cubicBezTo>
                          <a:cubicBezTo>
                            <a:pt x="1931234" y="2076564"/>
                            <a:pt x="1621434" y="2088806"/>
                            <a:pt x="1408888" y="2074638"/>
                          </a:cubicBezTo>
                          <a:cubicBezTo>
                            <a:pt x="1196342" y="2060470"/>
                            <a:pt x="1001406" y="2098795"/>
                            <a:pt x="750529" y="2074638"/>
                          </a:cubicBezTo>
                          <a:cubicBezTo>
                            <a:pt x="499652" y="2050481"/>
                            <a:pt x="175266" y="2093771"/>
                            <a:pt x="0" y="2074638"/>
                          </a:cubicBezTo>
                          <a:cubicBezTo>
                            <a:pt x="15846" y="1822170"/>
                            <a:pt x="6903" y="1571446"/>
                            <a:pt x="0" y="1445331"/>
                          </a:cubicBezTo>
                          <a:cubicBezTo>
                            <a:pt x="-6903" y="1319216"/>
                            <a:pt x="-15289" y="967568"/>
                            <a:pt x="0" y="753785"/>
                          </a:cubicBezTo>
                          <a:cubicBezTo>
                            <a:pt x="15289" y="540002"/>
                            <a:pt x="20021" y="375237"/>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a:ln>
                  <a:noFill/>
                </a:ln>
                <a:solidFill>
                  <a:schemeClr val="tx1"/>
                </a:solidFill>
                <a:effectLst/>
                <a:latin typeface="+mj-ea"/>
                <a:ea typeface="+mj-ea"/>
              </a:endParaRPr>
            </a:p>
          </p:txBody>
        </p:sp>
      </p:grpSp>
    </p:spTree>
    <p:extLst>
      <p:ext uri="{BB962C8B-B14F-4D97-AF65-F5344CB8AC3E}">
        <p14:creationId xmlns:p14="http://schemas.microsoft.com/office/powerpoint/2010/main" val="13679615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a:t>
            </a:r>
            <a:r>
              <a:rPr kumimoji="1" lang="zh-CN" altLang="en-US" dirty="0">
                <a:latin typeface="+mj-ea"/>
              </a:rPr>
              <a:t>：通信墙</a:t>
            </a:r>
            <a:endParaRPr kumimoji="1" lang="zh-CN" altLang="en-US" sz="1800" dirty="0">
              <a:solidFill>
                <a:srgbClr val="F78898"/>
              </a:solidFill>
              <a:latin typeface="+mj-ea"/>
              <a:ea typeface="+mj-ea"/>
              <a:cs typeface="Arial" pitchFamily="34" charset="0"/>
            </a:endParaRPr>
          </a:p>
        </p:txBody>
      </p:sp>
      <p:pic>
        <p:nvPicPr>
          <p:cNvPr id="3" name="图片 2">
            <a:extLst>
              <a:ext uri="{FF2B5EF4-FFF2-40B4-BE49-F238E27FC236}">
                <a16:creationId xmlns:a16="http://schemas.microsoft.com/office/drawing/2014/main" id="{7B42326C-0A8E-964F-9608-0A53B4A7BB59}"/>
              </a:ext>
            </a:extLst>
          </p:cNvPr>
          <p:cNvPicPr>
            <a:picLocks noChangeAspect="1"/>
          </p:cNvPicPr>
          <p:nvPr/>
        </p:nvPicPr>
        <p:blipFill>
          <a:blip r:embed="rId2"/>
          <a:stretch>
            <a:fillRect/>
          </a:stretch>
        </p:blipFill>
        <p:spPr>
          <a:xfrm>
            <a:off x="552531" y="1929346"/>
            <a:ext cx="7056784" cy="3528392"/>
          </a:xfrm>
          <a:prstGeom prst="rect">
            <a:avLst/>
          </a:prstGeom>
        </p:spPr>
      </p:pic>
      <p:pic>
        <p:nvPicPr>
          <p:cNvPr id="4" name="图片 3">
            <a:extLst>
              <a:ext uri="{FF2B5EF4-FFF2-40B4-BE49-F238E27FC236}">
                <a16:creationId xmlns:a16="http://schemas.microsoft.com/office/drawing/2014/main" id="{721060DC-1D11-D442-9962-0D64CB51D573}"/>
              </a:ext>
            </a:extLst>
          </p:cNvPr>
          <p:cNvPicPr>
            <a:picLocks noChangeAspect="1"/>
          </p:cNvPicPr>
          <p:nvPr/>
        </p:nvPicPr>
        <p:blipFill rotWithShape="1">
          <a:blip r:embed="rId3"/>
          <a:srcRect l="41444"/>
          <a:stretch/>
        </p:blipFill>
        <p:spPr>
          <a:xfrm>
            <a:off x="7826573" y="1755336"/>
            <a:ext cx="4080923" cy="3702402"/>
          </a:xfrm>
          <a:prstGeom prst="rect">
            <a:avLst/>
          </a:prstGeom>
        </p:spPr>
      </p:pic>
    </p:spTree>
    <p:extLst>
      <p:ext uri="{BB962C8B-B14F-4D97-AF65-F5344CB8AC3E}">
        <p14:creationId xmlns:p14="http://schemas.microsoft.com/office/powerpoint/2010/main" val="18627490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2B9D88-DF55-C044-92ED-A5AED96A4D10}"/>
              </a:ext>
            </a:extLst>
          </p:cNvPr>
          <p:cNvSpPr>
            <a:spLocks noGrp="1"/>
          </p:cNvSpPr>
          <p:nvPr>
            <p:ph type="title"/>
          </p:nvPr>
        </p:nvSpPr>
        <p:spPr>
          <a:xfrm>
            <a:off x="769789" y="611734"/>
            <a:ext cx="10499692" cy="783197"/>
          </a:xfrm>
        </p:spPr>
        <p:txBody>
          <a:bodyPr/>
          <a:lstStyle/>
          <a:p>
            <a:r>
              <a:rPr kumimoji="1" lang="zh-CN" altLang="en-US" sz="2800" dirty="0">
                <a:solidFill>
                  <a:srgbClr val="F78898"/>
                </a:solidFill>
                <a:latin typeface="+mj-ea"/>
                <a:ea typeface="+mj-ea"/>
                <a:cs typeface="Arial" pitchFamily="34" charset="0"/>
              </a:rPr>
              <a:t>通讯测试对比</a:t>
            </a:r>
          </a:p>
        </p:txBody>
      </p:sp>
      <p:pic>
        <p:nvPicPr>
          <p:cNvPr id="3" name="图片 2">
            <a:extLst>
              <a:ext uri="{FF2B5EF4-FFF2-40B4-BE49-F238E27FC236}">
                <a16:creationId xmlns:a16="http://schemas.microsoft.com/office/drawing/2014/main" id="{8C722A0C-3D40-D746-A64D-43427ED30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26" y="1965626"/>
            <a:ext cx="5950154" cy="3195674"/>
          </a:xfrm>
          <a:prstGeom prst="rect">
            <a:avLst/>
          </a:prstGeom>
        </p:spPr>
      </p:pic>
      <p:pic>
        <p:nvPicPr>
          <p:cNvPr id="19" name="图片 18">
            <a:extLst>
              <a:ext uri="{FF2B5EF4-FFF2-40B4-BE49-F238E27FC236}">
                <a16:creationId xmlns:a16="http://schemas.microsoft.com/office/drawing/2014/main" id="{80C2E0EF-D542-5541-B4AC-1CE765ADA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381" y="2204864"/>
            <a:ext cx="5683692" cy="2956437"/>
          </a:xfrm>
          <a:prstGeom prst="rect">
            <a:avLst/>
          </a:prstGeom>
        </p:spPr>
      </p:pic>
    </p:spTree>
    <p:extLst>
      <p:ext uri="{BB962C8B-B14F-4D97-AF65-F5344CB8AC3E}">
        <p14:creationId xmlns:p14="http://schemas.microsoft.com/office/powerpoint/2010/main" val="199279520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III）</a:t>
            </a:r>
            <a:r>
              <a:rPr kumimoji="1" lang="zh-CN" altLang="en-US" dirty="0">
                <a:latin typeface="+mj-ea"/>
              </a:rPr>
              <a:t>：通信墙</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65B3C45A-2FB2-DF41-96D5-79CB5BB262E7}"/>
              </a:ext>
            </a:extLst>
          </p:cNvPr>
          <p:cNvGrpSpPr/>
          <p:nvPr/>
        </p:nvGrpSpPr>
        <p:grpSpPr>
          <a:xfrm>
            <a:off x="1417861" y="2060848"/>
            <a:ext cx="9001000" cy="2185195"/>
            <a:chOff x="1993925" y="2492896"/>
            <a:chExt cx="4824536" cy="1200329"/>
          </a:xfrm>
        </p:grpSpPr>
        <p:grpSp>
          <p:nvGrpSpPr>
            <p:cNvPr id="9" name="组合 8">
              <a:extLst>
                <a:ext uri="{FF2B5EF4-FFF2-40B4-BE49-F238E27FC236}">
                  <a16:creationId xmlns:a16="http://schemas.microsoft.com/office/drawing/2014/main" id="{E0199751-0F33-F149-AA4C-EF9229954E4D}"/>
                </a:ext>
              </a:extLst>
            </p:cNvPr>
            <p:cNvGrpSpPr/>
            <p:nvPr/>
          </p:nvGrpSpPr>
          <p:grpSpPr>
            <a:xfrm>
              <a:off x="2225503" y="2518743"/>
              <a:ext cx="4404647" cy="1035188"/>
              <a:chOff x="7964662" y="1505777"/>
              <a:chExt cx="4406369" cy="1035591"/>
            </a:xfrm>
          </p:grpSpPr>
          <p:sp>
            <p:nvSpPr>
              <p:cNvPr id="10" name="矩形 17">
                <a:extLst>
                  <a:ext uri="{FF2B5EF4-FFF2-40B4-BE49-F238E27FC236}">
                    <a16:creationId xmlns:a16="http://schemas.microsoft.com/office/drawing/2014/main" id="{18DC2616-46B9-8340-B593-4211EA64287D}"/>
                  </a:ext>
                </a:extLst>
              </p:cNvPr>
              <p:cNvSpPr/>
              <p:nvPr/>
            </p:nvSpPr>
            <p:spPr>
              <a:xfrm>
                <a:off x="7964662" y="1915185"/>
                <a:ext cx="856105" cy="270605"/>
              </a:xfrm>
              <a:prstGeom prst="rect">
                <a:avLst/>
              </a:prstGeom>
            </p:spPr>
            <p:txBody>
              <a:bodyPr wrap="square" lIns="0" tIns="0" rIns="0" bIns="0">
                <a:spAutoFit/>
              </a:bodyPr>
              <a:lstStyle/>
              <a:p>
                <a:pPr algn="ctr" defTabSz="913746"/>
                <a:r>
                  <a:rPr lang="zh-CN" altLang="en-US" sz="3200" b="1" dirty="0">
                    <a:solidFill>
                      <a:srgbClr val="374154"/>
                    </a:solidFill>
                    <a:latin typeface="+mj-ea"/>
                    <a:ea typeface="+mj-ea"/>
                    <a:cs typeface="Arial" pitchFamily="34" charset="0"/>
                    <a:sym typeface="Huawei Sans" panose="020C0503030203020204" pitchFamily="34" charset="0"/>
                  </a:rPr>
                  <a:t>性能墙</a:t>
                </a:r>
                <a:endParaRPr lang="zh-CN" altLang="en-US" sz="3200" dirty="0">
                  <a:solidFill>
                    <a:srgbClr val="374154"/>
                  </a:solidFill>
                  <a:latin typeface="+mj-ea"/>
                  <a:ea typeface="+mj-ea"/>
                  <a:cs typeface="Arial" pitchFamily="34" charset="0"/>
                </a:endParaRPr>
              </a:p>
            </p:txBody>
          </p:sp>
          <p:sp>
            <p:nvSpPr>
              <p:cNvPr id="11" name="矩形 10">
                <a:extLst>
                  <a:ext uri="{FF2B5EF4-FFF2-40B4-BE49-F238E27FC236}">
                    <a16:creationId xmlns:a16="http://schemas.microsoft.com/office/drawing/2014/main" id="{E6A3738C-422D-B64E-9932-6C5D52A6484F}"/>
                  </a:ext>
                </a:extLst>
              </p:cNvPr>
              <p:cNvSpPr/>
              <p:nvPr/>
            </p:nvSpPr>
            <p:spPr>
              <a:xfrm>
                <a:off x="9120592" y="1505777"/>
                <a:ext cx="3250439" cy="1035591"/>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大规模训练技术中，不仅要求</a:t>
                </a:r>
                <a:r>
                  <a:rPr lang="en-US" altLang="zh-CN" sz="2000" dirty="0">
                    <a:solidFill>
                      <a:srgbClr val="374154"/>
                    </a:solidFill>
                    <a:latin typeface="+mj-ea"/>
                    <a:ea typeface="+mj-ea"/>
                    <a:cs typeface="Arial" pitchFamily="34" charset="0"/>
                  </a:rPr>
                  <a:t>AI</a:t>
                </a:r>
                <a:r>
                  <a:rPr lang="zh-CN" altLang="en-US" sz="2000" dirty="0">
                    <a:solidFill>
                      <a:srgbClr val="374154"/>
                    </a:solidFill>
                    <a:latin typeface="+mj-ea"/>
                    <a:ea typeface="+mj-ea"/>
                    <a:cs typeface="Arial" pitchFamily="34" charset="0"/>
                  </a:rPr>
                  <a:t>芯片的计算性能足够强悍，同时也依赖于</a:t>
                </a:r>
                <a:r>
                  <a:rPr lang="en-US" altLang="zh-CN" sz="2000" dirty="0">
                    <a:solidFill>
                      <a:srgbClr val="374154"/>
                    </a:solidFill>
                    <a:latin typeface="+mj-ea"/>
                    <a:ea typeface="+mj-ea"/>
                    <a:cs typeface="Arial" pitchFamily="34" charset="0"/>
                  </a:rPr>
                  <a:t>AI</a:t>
                </a:r>
                <a:r>
                  <a:rPr lang="zh-CN" altLang="en-US" sz="2000" dirty="0">
                    <a:solidFill>
                      <a:srgbClr val="374154"/>
                    </a:solidFill>
                    <a:latin typeface="+mj-ea"/>
                    <a:ea typeface="+mj-ea"/>
                    <a:cs typeface="Arial" pitchFamily="34" charset="0"/>
                  </a:rPr>
                  <a:t>框架的大规模分布式训练的运行和调度效率，以及在分布式并行等各种优化手段的权衡。</a:t>
                </a:r>
              </a:p>
            </p:txBody>
          </p:sp>
        </p:grpSp>
        <p:sp>
          <p:nvSpPr>
            <p:cNvPr id="27" name="矩形 26">
              <a:extLst>
                <a:ext uri="{FF2B5EF4-FFF2-40B4-BE49-F238E27FC236}">
                  <a16:creationId xmlns:a16="http://schemas.microsoft.com/office/drawing/2014/main" id="{091F294E-0F14-3046-A1AA-0D58EBD3CAA6}"/>
                </a:ext>
              </a:extLst>
            </p:cNvPr>
            <p:cNvSpPr/>
            <p:nvPr/>
          </p:nvSpPr>
          <p:spPr bwMode="auto">
            <a:xfrm>
              <a:off x="1993925" y="2492896"/>
              <a:ext cx="4824536" cy="1200329"/>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001000"/>
                        <a:gd name="connsiteY0" fmla="*/ 0 h 2185195"/>
                        <a:gd name="connsiteX1" fmla="*/ 782395 w 9001000"/>
                        <a:gd name="connsiteY1" fmla="*/ 0 h 2185195"/>
                        <a:gd name="connsiteX2" fmla="*/ 1654799 w 9001000"/>
                        <a:gd name="connsiteY2" fmla="*/ 0 h 2185195"/>
                        <a:gd name="connsiteX3" fmla="*/ 2257174 w 9001000"/>
                        <a:gd name="connsiteY3" fmla="*/ 0 h 2185195"/>
                        <a:gd name="connsiteX4" fmla="*/ 2859548 w 9001000"/>
                        <a:gd name="connsiteY4" fmla="*/ 0 h 2185195"/>
                        <a:gd name="connsiteX5" fmla="*/ 3641943 w 9001000"/>
                        <a:gd name="connsiteY5" fmla="*/ 0 h 2185195"/>
                        <a:gd name="connsiteX6" fmla="*/ 4424338 w 9001000"/>
                        <a:gd name="connsiteY6" fmla="*/ 0 h 2185195"/>
                        <a:gd name="connsiteX7" fmla="*/ 4846692 w 9001000"/>
                        <a:gd name="connsiteY7" fmla="*/ 0 h 2185195"/>
                        <a:gd name="connsiteX8" fmla="*/ 5449067 w 9001000"/>
                        <a:gd name="connsiteY8" fmla="*/ 0 h 2185195"/>
                        <a:gd name="connsiteX9" fmla="*/ 6051442 w 9001000"/>
                        <a:gd name="connsiteY9" fmla="*/ 0 h 2185195"/>
                        <a:gd name="connsiteX10" fmla="*/ 6923846 w 9001000"/>
                        <a:gd name="connsiteY10" fmla="*/ 0 h 2185195"/>
                        <a:gd name="connsiteX11" fmla="*/ 7436211 w 9001000"/>
                        <a:gd name="connsiteY11" fmla="*/ 0 h 2185195"/>
                        <a:gd name="connsiteX12" fmla="*/ 8218605 w 9001000"/>
                        <a:gd name="connsiteY12" fmla="*/ 0 h 2185195"/>
                        <a:gd name="connsiteX13" fmla="*/ 9001000 w 9001000"/>
                        <a:gd name="connsiteY13" fmla="*/ 0 h 2185195"/>
                        <a:gd name="connsiteX14" fmla="*/ 9001000 w 9001000"/>
                        <a:gd name="connsiteY14" fmla="*/ 502595 h 2185195"/>
                        <a:gd name="connsiteX15" fmla="*/ 9001000 w 9001000"/>
                        <a:gd name="connsiteY15" fmla="*/ 1092598 h 2185195"/>
                        <a:gd name="connsiteX16" fmla="*/ 9001000 w 9001000"/>
                        <a:gd name="connsiteY16" fmla="*/ 1617044 h 2185195"/>
                        <a:gd name="connsiteX17" fmla="*/ 9001000 w 9001000"/>
                        <a:gd name="connsiteY17" fmla="*/ 2185195 h 2185195"/>
                        <a:gd name="connsiteX18" fmla="*/ 8398625 w 9001000"/>
                        <a:gd name="connsiteY18" fmla="*/ 2185195 h 2185195"/>
                        <a:gd name="connsiteX19" fmla="*/ 7616231 w 9001000"/>
                        <a:gd name="connsiteY19" fmla="*/ 2185195 h 2185195"/>
                        <a:gd name="connsiteX20" fmla="*/ 7013856 w 9001000"/>
                        <a:gd name="connsiteY20" fmla="*/ 2185195 h 2185195"/>
                        <a:gd name="connsiteX21" fmla="*/ 6501492 w 9001000"/>
                        <a:gd name="connsiteY21" fmla="*/ 2185195 h 2185195"/>
                        <a:gd name="connsiteX22" fmla="*/ 5629087 w 9001000"/>
                        <a:gd name="connsiteY22" fmla="*/ 2185195 h 2185195"/>
                        <a:gd name="connsiteX23" fmla="*/ 4846692 w 9001000"/>
                        <a:gd name="connsiteY23" fmla="*/ 2185195 h 2185195"/>
                        <a:gd name="connsiteX24" fmla="*/ 4064298 w 9001000"/>
                        <a:gd name="connsiteY24" fmla="*/ 2185195 h 2185195"/>
                        <a:gd name="connsiteX25" fmla="*/ 3371913 w 9001000"/>
                        <a:gd name="connsiteY25" fmla="*/ 2185195 h 2185195"/>
                        <a:gd name="connsiteX26" fmla="*/ 2679528 w 9001000"/>
                        <a:gd name="connsiteY26" fmla="*/ 2185195 h 2185195"/>
                        <a:gd name="connsiteX27" fmla="*/ 2257174 w 9001000"/>
                        <a:gd name="connsiteY27" fmla="*/ 2185195 h 2185195"/>
                        <a:gd name="connsiteX28" fmla="*/ 1564789 w 9001000"/>
                        <a:gd name="connsiteY28" fmla="*/ 2185195 h 2185195"/>
                        <a:gd name="connsiteX29" fmla="*/ 782395 w 9001000"/>
                        <a:gd name="connsiteY29" fmla="*/ 2185195 h 2185195"/>
                        <a:gd name="connsiteX30" fmla="*/ 0 w 9001000"/>
                        <a:gd name="connsiteY30" fmla="*/ 2185195 h 2185195"/>
                        <a:gd name="connsiteX31" fmla="*/ 0 w 9001000"/>
                        <a:gd name="connsiteY31" fmla="*/ 1617044 h 2185195"/>
                        <a:gd name="connsiteX32" fmla="*/ 0 w 9001000"/>
                        <a:gd name="connsiteY32" fmla="*/ 1070746 h 2185195"/>
                        <a:gd name="connsiteX33" fmla="*/ 0 w 9001000"/>
                        <a:gd name="connsiteY33" fmla="*/ 524447 h 2185195"/>
                        <a:gd name="connsiteX34" fmla="*/ 0 w 9001000"/>
                        <a:gd name="connsiteY34" fmla="*/ 0 h 218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01000" h="2185195" extrusionOk="0">
                          <a:moveTo>
                            <a:pt x="0" y="0"/>
                          </a:moveTo>
                          <a:cubicBezTo>
                            <a:pt x="233757" y="-20764"/>
                            <a:pt x="538998" y="4788"/>
                            <a:pt x="782395" y="0"/>
                          </a:cubicBezTo>
                          <a:cubicBezTo>
                            <a:pt x="1025792" y="-4788"/>
                            <a:pt x="1346505" y="-5375"/>
                            <a:pt x="1654799" y="0"/>
                          </a:cubicBezTo>
                          <a:cubicBezTo>
                            <a:pt x="1963093" y="5375"/>
                            <a:pt x="2040745" y="3539"/>
                            <a:pt x="2257174" y="0"/>
                          </a:cubicBezTo>
                          <a:cubicBezTo>
                            <a:pt x="2473604" y="-3539"/>
                            <a:pt x="2559429" y="5477"/>
                            <a:pt x="2859548" y="0"/>
                          </a:cubicBezTo>
                          <a:cubicBezTo>
                            <a:pt x="3159667" y="-5477"/>
                            <a:pt x="3287732" y="-28431"/>
                            <a:pt x="3641943" y="0"/>
                          </a:cubicBezTo>
                          <a:cubicBezTo>
                            <a:pt x="3996155" y="28431"/>
                            <a:pt x="4063982" y="-9626"/>
                            <a:pt x="4424338" y="0"/>
                          </a:cubicBezTo>
                          <a:cubicBezTo>
                            <a:pt x="4784694" y="9626"/>
                            <a:pt x="4702642" y="-6103"/>
                            <a:pt x="4846692" y="0"/>
                          </a:cubicBezTo>
                          <a:cubicBezTo>
                            <a:pt x="4990742" y="6103"/>
                            <a:pt x="5252476" y="-25779"/>
                            <a:pt x="5449067" y="0"/>
                          </a:cubicBezTo>
                          <a:cubicBezTo>
                            <a:pt x="5645658" y="25779"/>
                            <a:pt x="5819408" y="-11949"/>
                            <a:pt x="6051442" y="0"/>
                          </a:cubicBezTo>
                          <a:cubicBezTo>
                            <a:pt x="6283476" y="11949"/>
                            <a:pt x="6742559" y="-36718"/>
                            <a:pt x="6923846" y="0"/>
                          </a:cubicBezTo>
                          <a:cubicBezTo>
                            <a:pt x="7105133" y="36718"/>
                            <a:pt x="7192722" y="13637"/>
                            <a:pt x="7436211" y="0"/>
                          </a:cubicBezTo>
                          <a:cubicBezTo>
                            <a:pt x="7679700" y="-13637"/>
                            <a:pt x="8015289" y="29852"/>
                            <a:pt x="8218605" y="0"/>
                          </a:cubicBezTo>
                          <a:cubicBezTo>
                            <a:pt x="8421921" y="-29852"/>
                            <a:pt x="8689468" y="30473"/>
                            <a:pt x="9001000" y="0"/>
                          </a:cubicBezTo>
                          <a:cubicBezTo>
                            <a:pt x="9002026" y="230530"/>
                            <a:pt x="8975999" y="375976"/>
                            <a:pt x="9001000" y="502595"/>
                          </a:cubicBezTo>
                          <a:cubicBezTo>
                            <a:pt x="9026001" y="629215"/>
                            <a:pt x="9023139" y="925399"/>
                            <a:pt x="9001000" y="1092598"/>
                          </a:cubicBezTo>
                          <a:cubicBezTo>
                            <a:pt x="8978861" y="1259797"/>
                            <a:pt x="9007862" y="1442412"/>
                            <a:pt x="9001000" y="1617044"/>
                          </a:cubicBezTo>
                          <a:cubicBezTo>
                            <a:pt x="8994138" y="1791676"/>
                            <a:pt x="8998101" y="1927349"/>
                            <a:pt x="9001000" y="2185195"/>
                          </a:cubicBezTo>
                          <a:cubicBezTo>
                            <a:pt x="8777146" y="2181835"/>
                            <a:pt x="8623250" y="2159013"/>
                            <a:pt x="8398625" y="2185195"/>
                          </a:cubicBezTo>
                          <a:cubicBezTo>
                            <a:pt x="8174001" y="2211377"/>
                            <a:pt x="7821596" y="2183024"/>
                            <a:pt x="7616231" y="2185195"/>
                          </a:cubicBezTo>
                          <a:cubicBezTo>
                            <a:pt x="7410866" y="2187366"/>
                            <a:pt x="7199144" y="2155701"/>
                            <a:pt x="7013856" y="2185195"/>
                          </a:cubicBezTo>
                          <a:cubicBezTo>
                            <a:pt x="6828569" y="2214689"/>
                            <a:pt x="6728215" y="2175340"/>
                            <a:pt x="6501492" y="2185195"/>
                          </a:cubicBezTo>
                          <a:cubicBezTo>
                            <a:pt x="6274769" y="2195050"/>
                            <a:pt x="6011318" y="2187028"/>
                            <a:pt x="5629087" y="2185195"/>
                          </a:cubicBezTo>
                          <a:cubicBezTo>
                            <a:pt x="5246856" y="2183362"/>
                            <a:pt x="5012234" y="2149505"/>
                            <a:pt x="4846692" y="2185195"/>
                          </a:cubicBezTo>
                          <a:cubicBezTo>
                            <a:pt x="4681151" y="2220885"/>
                            <a:pt x="4290720" y="2215451"/>
                            <a:pt x="4064298" y="2185195"/>
                          </a:cubicBezTo>
                          <a:cubicBezTo>
                            <a:pt x="3837876" y="2154939"/>
                            <a:pt x="3522862" y="2217945"/>
                            <a:pt x="3371913" y="2185195"/>
                          </a:cubicBezTo>
                          <a:cubicBezTo>
                            <a:pt x="3220964" y="2152445"/>
                            <a:pt x="2823817" y="2187138"/>
                            <a:pt x="2679528" y="2185195"/>
                          </a:cubicBezTo>
                          <a:cubicBezTo>
                            <a:pt x="2535240" y="2183252"/>
                            <a:pt x="2418291" y="2165818"/>
                            <a:pt x="2257174" y="2185195"/>
                          </a:cubicBezTo>
                          <a:cubicBezTo>
                            <a:pt x="2096057" y="2204572"/>
                            <a:pt x="1740076" y="2161229"/>
                            <a:pt x="1564789" y="2185195"/>
                          </a:cubicBezTo>
                          <a:cubicBezTo>
                            <a:pt x="1389502" y="2209161"/>
                            <a:pt x="1142345" y="2220139"/>
                            <a:pt x="782395" y="2185195"/>
                          </a:cubicBezTo>
                          <a:cubicBezTo>
                            <a:pt x="422445" y="2150251"/>
                            <a:pt x="279738" y="2179474"/>
                            <a:pt x="0" y="2185195"/>
                          </a:cubicBezTo>
                          <a:cubicBezTo>
                            <a:pt x="-1352" y="1941566"/>
                            <a:pt x="-24727" y="1894046"/>
                            <a:pt x="0" y="1617044"/>
                          </a:cubicBezTo>
                          <a:cubicBezTo>
                            <a:pt x="24727" y="1340042"/>
                            <a:pt x="243" y="1197397"/>
                            <a:pt x="0" y="1070746"/>
                          </a:cubicBezTo>
                          <a:cubicBezTo>
                            <a:pt x="-243" y="944095"/>
                            <a:pt x="-13684" y="680838"/>
                            <a:pt x="0" y="524447"/>
                          </a:cubicBezTo>
                          <a:cubicBezTo>
                            <a:pt x="13684" y="368056"/>
                            <a:pt x="-11197" y="204241"/>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a:ln>
                  <a:noFill/>
                </a:ln>
                <a:solidFill>
                  <a:srgbClr val="374154"/>
                </a:solidFill>
                <a:effectLst/>
                <a:latin typeface="+mj-ea"/>
                <a:ea typeface="+mj-ea"/>
              </a:endParaRPr>
            </a:p>
          </p:txBody>
        </p:sp>
      </p:grpSp>
    </p:spTree>
    <p:extLst>
      <p:ext uri="{BB962C8B-B14F-4D97-AF65-F5344CB8AC3E}">
        <p14:creationId xmlns:p14="http://schemas.microsoft.com/office/powerpoint/2010/main" val="30370153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D2E9A-A65F-E949-9A76-3BA1F042FABC}"/>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IIII）</a:t>
            </a:r>
            <a:r>
              <a:rPr kumimoji="1" lang="zh-CN" altLang="en-US" dirty="0">
                <a:latin typeface="+mj-ea"/>
              </a:rPr>
              <a:t>：调优墙</a:t>
            </a:r>
            <a:endParaRPr kumimoji="1" lang="zh-CN" altLang="en-US" dirty="0"/>
          </a:p>
        </p:txBody>
      </p:sp>
      <p:sp>
        <p:nvSpPr>
          <p:cNvPr id="3" name="内容占位符 2">
            <a:extLst>
              <a:ext uri="{FF2B5EF4-FFF2-40B4-BE49-F238E27FC236}">
                <a16:creationId xmlns:a16="http://schemas.microsoft.com/office/drawing/2014/main" id="{A37AD527-340D-EB43-95B4-BDE6F19D22D0}"/>
              </a:ext>
            </a:extLst>
          </p:cNvPr>
          <p:cNvSpPr>
            <a:spLocks noGrp="1"/>
          </p:cNvSpPr>
          <p:nvPr>
            <p:ph sz="half" idx="1"/>
          </p:nvPr>
        </p:nvSpPr>
        <p:spPr/>
        <p:txBody>
          <a:bodyPr/>
          <a:lstStyle/>
          <a:p>
            <a:r>
              <a:rPr lang="zh-CN" altLang="en-US" dirty="0"/>
              <a:t>在数千节点的集群上进行模型开发，听到就头皮发麻。我平时把</a:t>
            </a:r>
            <a:r>
              <a:rPr lang="en-US" altLang="zh-CN" dirty="0" err="1"/>
              <a:t>EfficientNet</a:t>
            </a:r>
            <a:r>
              <a:rPr lang="zh-CN" altLang="en-US" dirty="0"/>
              <a:t>网络模型魔改，还不一定能够收敛，调一次参数再训练一次，单机多卡一个星期就过去了。那要是大模型训练了</a:t>
            </a:r>
            <a:r>
              <a:rPr lang="en-US" altLang="zh-CN" dirty="0"/>
              <a:t>1</a:t>
            </a:r>
            <a:r>
              <a:rPr lang="zh-CN" altLang="en-US" dirty="0"/>
              <a:t>个月遇到</a:t>
            </a:r>
            <a:r>
              <a:rPr lang="en-US" altLang="zh-CN" dirty="0"/>
              <a:t>Loss</a:t>
            </a:r>
            <a:r>
              <a:rPr lang="zh-CN" altLang="en-US" dirty="0"/>
              <a:t>跑飞了怎么办？</a:t>
            </a:r>
          </a:p>
        </p:txBody>
      </p:sp>
      <p:pic>
        <p:nvPicPr>
          <p:cNvPr id="4" name="图片 3">
            <a:extLst>
              <a:ext uri="{FF2B5EF4-FFF2-40B4-BE49-F238E27FC236}">
                <a16:creationId xmlns:a16="http://schemas.microsoft.com/office/drawing/2014/main" id="{52759E94-E419-BF4F-A0A8-264DDAEAE208}"/>
              </a:ext>
            </a:extLst>
          </p:cNvPr>
          <p:cNvPicPr>
            <a:picLocks noChangeAspect="1"/>
          </p:cNvPicPr>
          <p:nvPr/>
        </p:nvPicPr>
        <p:blipFill>
          <a:blip r:embed="rId2"/>
          <a:stretch>
            <a:fillRect/>
          </a:stretch>
        </p:blipFill>
        <p:spPr>
          <a:xfrm>
            <a:off x="5954365" y="2996952"/>
            <a:ext cx="3999178" cy="2808312"/>
          </a:xfrm>
          <a:prstGeom prst="rect">
            <a:avLst/>
          </a:prstGeom>
        </p:spPr>
      </p:pic>
    </p:spTree>
    <p:extLst>
      <p:ext uri="{BB962C8B-B14F-4D97-AF65-F5344CB8AC3E}">
        <p14:creationId xmlns:p14="http://schemas.microsoft.com/office/powerpoint/2010/main" val="212057697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0F9F990-370F-2E4A-B08A-F5D8A5490A6E}"/>
              </a:ext>
            </a:extLst>
          </p:cNvPr>
          <p:cNvSpPr/>
          <p:nvPr/>
        </p:nvSpPr>
        <p:spPr>
          <a:xfrm>
            <a:off x="1997565" y="4962307"/>
            <a:ext cx="7622600" cy="961225"/>
          </a:xfrm>
          <a:prstGeom prst="rect">
            <a:avLst/>
          </a:prstGeom>
        </p:spPr>
        <p:txBody>
          <a:bodyPr wrap="none">
            <a:spAutoFit/>
          </a:bodyPr>
          <a:lstStyle/>
          <a:p>
            <a:pPr algn="ctr">
              <a:lnSpc>
                <a:spcPct val="150000"/>
              </a:lnSpc>
            </a:pPr>
            <a:r>
              <a:rPr lang="zh-CN" altLang="en-US" sz="2000" b="1" dirty="0">
                <a:solidFill>
                  <a:srgbClr val="FFC000"/>
                </a:solidFill>
                <a:latin typeface="+mj-ea"/>
                <a:ea typeface="+mj-ea"/>
              </a:rPr>
              <a:t>大模型的分布式训练</a:t>
            </a:r>
            <a:endParaRPr lang="en-US" altLang="zh-CN" sz="2000" b="1" dirty="0">
              <a:solidFill>
                <a:srgbClr val="FFC000"/>
              </a:solidFill>
              <a:latin typeface="+mj-ea"/>
              <a:ea typeface="+mj-ea"/>
            </a:endParaRPr>
          </a:p>
          <a:p>
            <a:pPr algn="ctr">
              <a:lnSpc>
                <a:spcPct val="150000"/>
              </a:lnSpc>
            </a:pPr>
            <a:r>
              <a:rPr lang="zh-CN" altLang="en-US" sz="2000" b="1" dirty="0">
                <a:solidFill>
                  <a:srgbClr val="FFC000"/>
                </a:solidFill>
                <a:latin typeface="+mj-ea"/>
                <a:ea typeface="+mj-ea"/>
              </a:rPr>
              <a:t>考验的是算法、数据、框架、资源调度等全栈和全流程的综合能力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r>
              <a:rPr kumimoji="1" lang="en-US" altLang="zh-CN" dirty="0">
                <a:latin typeface="+mj-ea"/>
              </a:rPr>
              <a:t>IIII）</a:t>
            </a:r>
            <a:r>
              <a:rPr kumimoji="1" lang="zh-CN" altLang="en-US" dirty="0">
                <a:latin typeface="+mj-ea"/>
              </a:rPr>
              <a:t>：调优墙</a:t>
            </a:r>
            <a:endParaRPr kumimoji="1" lang="zh-CN" altLang="en-US" sz="2800" dirty="0">
              <a:solidFill>
                <a:srgbClr val="F78898"/>
              </a:solidFill>
              <a:latin typeface="+mj-ea"/>
              <a:ea typeface="+mj-ea"/>
              <a:cs typeface="Arial" pitchFamily="34" charset="0"/>
            </a:endParaRPr>
          </a:p>
        </p:txBody>
      </p:sp>
      <p:grpSp>
        <p:nvGrpSpPr>
          <p:cNvPr id="2" name="组合 1">
            <a:extLst>
              <a:ext uri="{FF2B5EF4-FFF2-40B4-BE49-F238E27FC236}">
                <a16:creationId xmlns:a16="http://schemas.microsoft.com/office/drawing/2014/main" id="{CE612CA8-5B13-A441-8D8E-9CECA148D106}"/>
              </a:ext>
            </a:extLst>
          </p:cNvPr>
          <p:cNvGrpSpPr/>
          <p:nvPr/>
        </p:nvGrpSpPr>
        <p:grpSpPr>
          <a:xfrm>
            <a:off x="1561877" y="2228671"/>
            <a:ext cx="9217024" cy="2363026"/>
            <a:chOff x="1561877" y="2228671"/>
            <a:chExt cx="4824536" cy="2363026"/>
          </a:xfrm>
        </p:grpSpPr>
        <p:grpSp>
          <p:nvGrpSpPr>
            <p:cNvPr id="17" name="组合 16">
              <a:extLst>
                <a:ext uri="{FF2B5EF4-FFF2-40B4-BE49-F238E27FC236}">
                  <a16:creationId xmlns:a16="http://schemas.microsoft.com/office/drawing/2014/main" id="{1AE01BFB-65B9-5944-8259-6826196E2F9D}"/>
                </a:ext>
              </a:extLst>
            </p:cNvPr>
            <p:cNvGrpSpPr/>
            <p:nvPr/>
          </p:nvGrpSpPr>
          <p:grpSpPr>
            <a:xfrm>
              <a:off x="1903606" y="2707142"/>
              <a:ext cx="4293873" cy="1884555"/>
              <a:chOff x="8074856" y="2070515"/>
              <a:chExt cx="4295552" cy="1885290"/>
            </a:xfrm>
          </p:grpSpPr>
          <p:sp>
            <p:nvSpPr>
              <p:cNvPr id="18" name="矩形 17">
                <a:extLst>
                  <a:ext uri="{FF2B5EF4-FFF2-40B4-BE49-F238E27FC236}">
                    <a16:creationId xmlns:a16="http://schemas.microsoft.com/office/drawing/2014/main" id="{29A26925-CF56-4D4B-9867-E7ED135FD845}"/>
                  </a:ext>
                </a:extLst>
              </p:cNvPr>
              <p:cNvSpPr/>
              <p:nvPr/>
            </p:nvSpPr>
            <p:spPr>
              <a:xfrm>
                <a:off x="8074856" y="2285524"/>
                <a:ext cx="856105" cy="985269"/>
              </a:xfrm>
              <a:prstGeom prst="rect">
                <a:avLst/>
              </a:prstGeom>
            </p:spPr>
            <p:txBody>
              <a:bodyPr wrap="square" lIns="0" tIns="0" rIns="0" bIns="0">
                <a:spAutoFit/>
              </a:bodyPr>
              <a:lstStyle/>
              <a:p>
                <a:pPr algn="ctr" defTabSz="913746"/>
                <a:r>
                  <a:rPr lang="zh-CN" altLang="en-US" sz="3200" b="1" dirty="0">
                    <a:solidFill>
                      <a:srgbClr val="374154"/>
                    </a:solidFill>
                    <a:latin typeface="+mj-ea"/>
                    <a:ea typeface="+mj-ea"/>
                    <a:cs typeface="Arial" pitchFamily="34" charset="0"/>
                    <a:sym typeface="Huawei Sans" panose="020C0503030203020204" pitchFamily="34" charset="0"/>
                  </a:rPr>
                  <a:t>调优墙</a:t>
                </a:r>
                <a:endParaRPr lang="zh-CN" altLang="en-US" sz="3200" dirty="0">
                  <a:solidFill>
                    <a:srgbClr val="374154"/>
                  </a:solidFill>
                  <a:latin typeface="+mj-ea"/>
                  <a:ea typeface="+mj-ea"/>
                  <a:cs typeface="Arial" pitchFamily="34" charset="0"/>
                </a:endParaRPr>
              </a:p>
            </p:txBody>
          </p:sp>
          <p:sp>
            <p:nvSpPr>
              <p:cNvPr id="19" name="矩形 18">
                <a:extLst>
                  <a:ext uri="{FF2B5EF4-FFF2-40B4-BE49-F238E27FC236}">
                    <a16:creationId xmlns:a16="http://schemas.microsoft.com/office/drawing/2014/main" id="{10EE61BA-5B5A-564A-AB6D-803D3C59CA14}"/>
                  </a:ext>
                </a:extLst>
              </p:cNvPr>
              <p:cNvSpPr/>
              <p:nvPr/>
            </p:nvSpPr>
            <p:spPr>
              <a:xfrm>
                <a:off x="9119969" y="2070515"/>
                <a:ext cx="3250439" cy="1885290"/>
              </a:xfrm>
              <a:prstGeom prst="rect">
                <a:avLst/>
              </a:prstGeom>
            </p:spPr>
            <p:txBody>
              <a:bodyPr wrap="square">
                <a:spAutoFit/>
              </a:bodyPr>
              <a:lstStyle/>
              <a:p>
                <a:pPr defTabSz="913746">
                  <a:lnSpc>
                    <a:spcPct val="150000"/>
                  </a:lnSpc>
                </a:pPr>
                <a:r>
                  <a:rPr lang="zh-CN" altLang="en-US" sz="2000" dirty="0">
                    <a:solidFill>
                      <a:srgbClr val="374154"/>
                    </a:solidFill>
                    <a:latin typeface="+mj-ea"/>
                    <a:ea typeface="+mj-ea"/>
                    <a:cs typeface="Arial" pitchFamily="34" charset="0"/>
                  </a:rPr>
                  <a:t>在数千节点的集群上，要保证计算的正确性</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性能</a:t>
                </a:r>
                <a:r>
                  <a:rPr lang="en-US" altLang="zh-CN" sz="2000" dirty="0">
                    <a:solidFill>
                      <a:srgbClr val="374154"/>
                    </a:solidFill>
                    <a:latin typeface="+mj-ea"/>
                    <a:ea typeface="+mj-ea"/>
                    <a:cs typeface="Arial" pitchFamily="34" charset="0"/>
                  </a:rPr>
                  <a:t>/</a:t>
                </a:r>
                <a:r>
                  <a:rPr lang="zh-CN" altLang="en-US" sz="2000" dirty="0">
                    <a:solidFill>
                      <a:srgbClr val="374154"/>
                    </a:solidFill>
                    <a:latin typeface="+mj-ea"/>
                    <a:ea typeface="+mj-ea"/>
                    <a:cs typeface="Arial" pitchFamily="34" charset="0"/>
                  </a:rPr>
                  <a:t>可用性，手工分布式难免全面兼顾</a:t>
                </a:r>
              </a:p>
            </p:txBody>
          </p:sp>
        </p:grpSp>
        <p:sp>
          <p:nvSpPr>
            <p:cNvPr id="28" name="矩形 27">
              <a:extLst>
                <a:ext uri="{FF2B5EF4-FFF2-40B4-BE49-F238E27FC236}">
                  <a16:creationId xmlns:a16="http://schemas.microsoft.com/office/drawing/2014/main" id="{18E76149-D6CE-CD4A-ABF2-9D4C1A00B8EC}"/>
                </a:ext>
              </a:extLst>
            </p:cNvPr>
            <p:cNvSpPr/>
            <p:nvPr/>
          </p:nvSpPr>
          <p:spPr bwMode="auto">
            <a:xfrm>
              <a:off x="1561877" y="2228671"/>
              <a:ext cx="4824536" cy="1992417"/>
            </a:xfrm>
            <a:prstGeom prst="rect">
              <a:avLst/>
            </a:prstGeom>
            <a:noFill/>
            <a:ln w="28575"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3325308363">
                    <a:custGeom>
                      <a:avLst/>
                      <a:gdLst>
                        <a:gd name="connsiteX0" fmla="*/ 0 w 9217024"/>
                        <a:gd name="connsiteY0" fmla="*/ 0 h 1992417"/>
                        <a:gd name="connsiteX1" fmla="*/ 750529 w 9217024"/>
                        <a:gd name="connsiteY1" fmla="*/ 0 h 1992417"/>
                        <a:gd name="connsiteX2" fmla="*/ 1593228 w 9217024"/>
                        <a:gd name="connsiteY2" fmla="*/ 0 h 1992417"/>
                        <a:gd name="connsiteX3" fmla="*/ 2159417 w 9217024"/>
                        <a:gd name="connsiteY3" fmla="*/ 0 h 1992417"/>
                        <a:gd name="connsiteX4" fmla="*/ 2725606 w 9217024"/>
                        <a:gd name="connsiteY4" fmla="*/ 0 h 1992417"/>
                        <a:gd name="connsiteX5" fmla="*/ 3476135 w 9217024"/>
                        <a:gd name="connsiteY5" fmla="*/ 0 h 1992417"/>
                        <a:gd name="connsiteX6" fmla="*/ 4226664 w 9217024"/>
                        <a:gd name="connsiteY6" fmla="*/ 0 h 1992417"/>
                        <a:gd name="connsiteX7" fmla="*/ 4608512 w 9217024"/>
                        <a:gd name="connsiteY7" fmla="*/ 0 h 1992417"/>
                        <a:gd name="connsiteX8" fmla="*/ 5174701 w 9217024"/>
                        <a:gd name="connsiteY8" fmla="*/ 0 h 1992417"/>
                        <a:gd name="connsiteX9" fmla="*/ 5740889 w 9217024"/>
                        <a:gd name="connsiteY9" fmla="*/ 0 h 1992417"/>
                        <a:gd name="connsiteX10" fmla="*/ 6583589 w 9217024"/>
                        <a:gd name="connsiteY10" fmla="*/ 0 h 1992417"/>
                        <a:gd name="connsiteX11" fmla="*/ 7057607 w 9217024"/>
                        <a:gd name="connsiteY11" fmla="*/ 0 h 1992417"/>
                        <a:gd name="connsiteX12" fmla="*/ 7808136 w 9217024"/>
                        <a:gd name="connsiteY12" fmla="*/ 0 h 1992417"/>
                        <a:gd name="connsiteX13" fmla="*/ 8466495 w 9217024"/>
                        <a:gd name="connsiteY13" fmla="*/ 0 h 1992417"/>
                        <a:gd name="connsiteX14" fmla="*/ 9217024 w 9217024"/>
                        <a:gd name="connsiteY14" fmla="*/ 0 h 1992417"/>
                        <a:gd name="connsiteX15" fmla="*/ 9217024 w 9217024"/>
                        <a:gd name="connsiteY15" fmla="*/ 664139 h 1992417"/>
                        <a:gd name="connsiteX16" fmla="*/ 9217024 w 9217024"/>
                        <a:gd name="connsiteY16" fmla="*/ 1308354 h 1992417"/>
                        <a:gd name="connsiteX17" fmla="*/ 9217024 w 9217024"/>
                        <a:gd name="connsiteY17" fmla="*/ 1992417 h 1992417"/>
                        <a:gd name="connsiteX18" fmla="*/ 8650835 w 9217024"/>
                        <a:gd name="connsiteY18" fmla="*/ 1992417 h 1992417"/>
                        <a:gd name="connsiteX19" fmla="*/ 7900306 w 9217024"/>
                        <a:gd name="connsiteY19" fmla="*/ 1992417 h 1992417"/>
                        <a:gd name="connsiteX20" fmla="*/ 7334118 w 9217024"/>
                        <a:gd name="connsiteY20" fmla="*/ 1992417 h 1992417"/>
                        <a:gd name="connsiteX21" fmla="*/ 6860099 w 9217024"/>
                        <a:gd name="connsiteY21" fmla="*/ 1992417 h 1992417"/>
                        <a:gd name="connsiteX22" fmla="*/ 6017400 w 9217024"/>
                        <a:gd name="connsiteY22" fmla="*/ 1992417 h 1992417"/>
                        <a:gd name="connsiteX23" fmla="*/ 5266871 w 9217024"/>
                        <a:gd name="connsiteY23" fmla="*/ 1992417 h 1992417"/>
                        <a:gd name="connsiteX24" fmla="*/ 4516342 w 9217024"/>
                        <a:gd name="connsiteY24" fmla="*/ 1992417 h 1992417"/>
                        <a:gd name="connsiteX25" fmla="*/ 3857983 w 9217024"/>
                        <a:gd name="connsiteY25" fmla="*/ 1992417 h 1992417"/>
                        <a:gd name="connsiteX26" fmla="*/ 3199624 w 9217024"/>
                        <a:gd name="connsiteY26" fmla="*/ 1992417 h 1992417"/>
                        <a:gd name="connsiteX27" fmla="*/ 2817776 w 9217024"/>
                        <a:gd name="connsiteY27" fmla="*/ 1992417 h 1992417"/>
                        <a:gd name="connsiteX28" fmla="*/ 2159417 w 9217024"/>
                        <a:gd name="connsiteY28" fmla="*/ 1992417 h 1992417"/>
                        <a:gd name="connsiteX29" fmla="*/ 1408888 w 9217024"/>
                        <a:gd name="connsiteY29" fmla="*/ 1992417 h 1992417"/>
                        <a:gd name="connsiteX30" fmla="*/ 750529 w 9217024"/>
                        <a:gd name="connsiteY30" fmla="*/ 1992417 h 1992417"/>
                        <a:gd name="connsiteX31" fmla="*/ 0 w 9217024"/>
                        <a:gd name="connsiteY31" fmla="*/ 1992417 h 1992417"/>
                        <a:gd name="connsiteX32" fmla="*/ 0 w 9217024"/>
                        <a:gd name="connsiteY32" fmla="*/ 1388051 h 1992417"/>
                        <a:gd name="connsiteX33" fmla="*/ 0 w 9217024"/>
                        <a:gd name="connsiteY33" fmla="*/ 723912 h 1992417"/>
                        <a:gd name="connsiteX34" fmla="*/ 0 w 9217024"/>
                        <a:gd name="connsiteY34" fmla="*/ 0 h 199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17024" h="1992417" extrusionOk="0">
                          <a:moveTo>
                            <a:pt x="0" y="0"/>
                          </a:moveTo>
                          <a:cubicBezTo>
                            <a:pt x="285415" y="23256"/>
                            <a:pt x="585948" y="-12671"/>
                            <a:pt x="750529" y="0"/>
                          </a:cubicBezTo>
                          <a:cubicBezTo>
                            <a:pt x="915110" y="12671"/>
                            <a:pt x="1308307" y="-8717"/>
                            <a:pt x="1593228" y="0"/>
                          </a:cubicBezTo>
                          <a:cubicBezTo>
                            <a:pt x="1878149" y="8717"/>
                            <a:pt x="1969868" y="-12904"/>
                            <a:pt x="2159417" y="0"/>
                          </a:cubicBezTo>
                          <a:cubicBezTo>
                            <a:pt x="2348966" y="12904"/>
                            <a:pt x="2575492" y="7269"/>
                            <a:pt x="2725606" y="0"/>
                          </a:cubicBezTo>
                          <a:cubicBezTo>
                            <a:pt x="2875720" y="-7269"/>
                            <a:pt x="3300811" y="11593"/>
                            <a:pt x="3476135" y="0"/>
                          </a:cubicBezTo>
                          <a:cubicBezTo>
                            <a:pt x="3651459" y="-11593"/>
                            <a:pt x="3964104" y="35621"/>
                            <a:pt x="4226664" y="0"/>
                          </a:cubicBezTo>
                          <a:cubicBezTo>
                            <a:pt x="4489224" y="-35621"/>
                            <a:pt x="4522365" y="-18509"/>
                            <a:pt x="4608512" y="0"/>
                          </a:cubicBezTo>
                          <a:cubicBezTo>
                            <a:pt x="4694659" y="18509"/>
                            <a:pt x="4960792" y="-7941"/>
                            <a:pt x="5174701" y="0"/>
                          </a:cubicBezTo>
                          <a:cubicBezTo>
                            <a:pt x="5388610" y="7941"/>
                            <a:pt x="5623107" y="2775"/>
                            <a:pt x="5740889" y="0"/>
                          </a:cubicBezTo>
                          <a:cubicBezTo>
                            <a:pt x="5858671" y="-2775"/>
                            <a:pt x="6272017" y="33033"/>
                            <a:pt x="6583589" y="0"/>
                          </a:cubicBezTo>
                          <a:cubicBezTo>
                            <a:pt x="6895161" y="-33033"/>
                            <a:pt x="6842875" y="5837"/>
                            <a:pt x="7057607" y="0"/>
                          </a:cubicBezTo>
                          <a:cubicBezTo>
                            <a:pt x="7272339" y="-5837"/>
                            <a:pt x="7449565" y="-29776"/>
                            <a:pt x="7808136" y="0"/>
                          </a:cubicBezTo>
                          <a:cubicBezTo>
                            <a:pt x="8166707" y="29776"/>
                            <a:pt x="8230176" y="17144"/>
                            <a:pt x="8466495" y="0"/>
                          </a:cubicBezTo>
                          <a:cubicBezTo>
                            <a:pt x="8702814" y="-17144"/>
                            <a:pt x="8857300" y="4385"/>
                            <a:pt x="9217024" y="0"/>
                          </a:cubicBezTo>
                          <a:cubicBezTo>
                            <a:pt x="9245516" y="220956"/>
                            <a:pt x="9186937" y="407757"/>
                            <a:pt x="9217024" y="664139"/>
                          </a:cubicBezTo>
                          <a:cubicBezTo>
                            <a:pt x="9247111" y="920521"/>
                            <a:pt x="9195768" y="1079914"/>
                            <a:pt x="9217024" y="1308354"/>
                          </a:cubicBezTo>
                          <a:cubicBezTo>
                            <a:pt x="9238280" y="1536795"/>
                            <a:pt x="9236675" y="1794788"/>
                            <a:pt x="9217024" y="1992417"/>
                          </a:cubicBezTo>
                          <a:cubicBezTo>
                            <a:pt x="9083074" y="1997408"/>
                            <a:pt x="8859777" y="1978392"/>
                            <a:pt x="8650835" y="1992417"/>
                          </a:cubicBezTo>
                          <a:cubicBezTo>
                            <a:pt x="8441893" y="2006442"/>
                            <a:pt x="8084270" y="1966469"/>
                            <a:pt x="7900306" y="1992417"/>
                          </a:cubicBezTo>
                          <a:cubicBezTo>
                            <a:pt x="7716342" y="2018365"/>
                            <a:pt x="7475953" y="1966382"/>
                            <a:pt x="7334118" y="1992417"/>
                          </a:cubicBezTo>
                          <a:cubicBezTo>
                            <a:pt x="7192283" y="2018452"/>
                            <a:pt x="6970376" y="2014506"/>
                            <a:pt x="6860099" y="1992417"/>
                          </a:cubicBezTo>
                          <a:cubicBezTo>
                            <a:pt x="6749822" y="1970328"/>
                            <a:pt x="6422738" y="2015012"/>
                            <a:pt x="6017400" y="1992417"/>
                          </a:cubicBezTo>
                          <a:cubicBezTo>
                            <a:pt x="5612062" y="1969822"/>
                            <a:pt x="5440301" y="2003390"/>
                            <a:pt x="5266871" y="1992417"/>
                          </a:cubicBezTo>
                          <a:cubicBezTo>
                            <a:pt x="5093441" y="1981444"/>
                            <a:pt x="4860933" y="1970993"/>
                            <a:pt x="4516342" y="1992417"/>
                          </a:cubicBezTo>
                          <a:cubicBezTo>
                            <a:pt x="4171751" y="2013841"/>
                            <a:pt x="3990021" y="2011533"/>
                            <a:pt x="3857983" y="1992417"/>
                          </a:cubicBezTo>
                          <a:cubicBezTo>
                            <a:pt x="3725945" y="1973301"/>
                            <a:pt x="3347983" y="2007472"/>
                            <a:pt x="3199624" y="1992417"/>
                          </a:cubicBezTo>
                          <a:cubicBezTo>
                            <a:pt x="3051265" y="1977362"/>
                            <a:pt x="2977841" y="1981533"/>
                            <a:pt x="2817776" y="1992417"/>
                          </a:cubicBezTo>
                          <a:cubicBezTo>
                            <a:pt x="2657711" y="2003301"/>
                            <a:pt x="2387600" y="1990491"/>
                            <a:pt x="2159417" y="1992417"/>
                          </a:cubicBezTo>
                          <a:cubicBezTo>
                            <a:pt x="1931234" y="1994343"/>
                            <a:pt x="1621434" y="2006585"/>
                            <a:pt x="1408888" y="1992417"/>
                          </a:cubicBezTo>
                          <a:cubicBezTo>
                            <a:pt x="1196342" y="1978249"/>
                            <a:pt x="1001406" y="2016574"/>
                            <a:pt x="750529" y="1992417"/>
                          </a:cubicBezTo>
                          <a:cubicBezTo>
                            <a:pt x="499652" y="1968260"/>
                            <a:pt x="175266" y="2011550"/>
                            <a:pt x="0" y="1992417"/>
                          </a:cubicBezTo>
                          <a:cubicBezTo>
                            <a:pt x="6906" y="1704029"/>
                            <a:pt x="10948" y="1680199"/>
                            <a:pt x="0" y="1388051"/>
                          </a:cubicBezTo>
                          <a:cubicBezTo>
                            <a:pt x="-10948" y="1095903"/>
                            <a:pt x="26988" y="1052436"/>
                            <a:pt x="0" y="723912"/>
                          </a:cubicBezTo>
                          <a:cubicBezTo>
                            <a:pt x="-26988" y="395388"/>
                            <a:pt x="-18640" y="14787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3200" b="1" i="0" u="none" strike="noStrike" cap="none" normalizeH="0" baseline="0">
                <a:ln>
                  <a:noFill/>
                </a:ln>
                <a:solidFill>
                  <a:srgbClr val="374154"/>
                </a:solidFill>
                <a:effectLst/>
                <a:latin typeface="+mj-ea"/>
                <a:ea typeface="+mj-ea"/>
              </a:endParaRPr>
            </a:p>
          </p:txBody>
        </p:sp>
      </p:grpSp>
    </p:spTree>
    <p:extLst>
      <p:ext uri="{BB962C8B-B14F-4D97-AF65-F5344CB8AC3E}">
        <p14:creationId xmlns:p14="http://schemas.microsoft.com/office/powerpoint/2010/main" val="407634409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0F9F990-370F-2E4A-B08A-F5D8A5490A6E}"/>
              </a:ext>
            </a:extLst>
          </p:cNvPr>
          <p:cNvSpPr/>
          <p:nvPr/>
        </p:nvSpPr>
        <p:spPr>
          <a:xfrm>
            <a:off x="2425973" y="1628800"/>
            <a:ext cx="6288901" cy="1955151"/>
          </a:xfrm>
          <a:prstGeom prst="rect">
            <a:avLst/>
          </a:prstGeom>
        </p:spPr>
        <p:txBody>
          <a:bodyPr wrap="none">
            <a:spAutoFit/>
          </a:bodyPr>
          <a:lstStyle/>
          <a:p>
            <a:pPr algn="ctr">
              <a:lnSpc>
                <a:spcPct val="150000"/>
              </a:lnSpc>
            </a:pPr>
            <a:r>
              <a:rPr lang="zh-CN" altLang="en-US" sz="2800" b="1" dirty="0">
                <a:solidFill>
                  <a:srgbClr val="FFC000"/>
                </a:solidFill>
                <a:latin typeface="+mj-ea"/>
                <a:ea typeface="+mj-ea"/>
              </a:rPr>
              <a:t>大模型的分布式训练</a:t>
            </a:r>
            <a:endParaRPr lang="en-US" altLang="zh-CN" sz="2800" b="1" dirty="0">
              <a:solidFill>
                <a:srgbClr val="FFC000"/>
              </a:solidFill>
              <a:latin typeface="+mj-ea"/>
              <a:ea typeface="+mj-ea"/>
            </a:endParaRPr>
          </a:p>
          <a:p>
            <a:pPr algn="ctr">
              <a:lnSpc>
                <a:spcPct val="150000"/>
              </a:lnSpc>
            </a:pPr>
            <a:r>
              <a:rPr lang="zh-CN" altLang="en-US" sz="2800" b="1" dirty="0">
                <a:solidFill>
                  <a:srgbClr val="FFC000"/>
                </a:solidFill>
                <a:latin typeface="+mj-ea"/>
                <a:ea typeface="+mj-ea"/>
              </a:rPr>
              <a:t>考验的是算法、数据、框架、资源调度</a:t>
            </a:r>
            <a:endParaRPr lang="en-US" altLang="zh-CN" sz="2800" b="1" dirty="0">
              <a:solidFill>
                <a:srgbClr val="FFC000"/>
              </a:solidFill>
              <a:latin typeface="+mj-ea"/>
              <a:ea typeface="+mj-ea"/>
            </a:endParaRPr>
          </a:p>
          <a:p>
            <a:pPr algn="ctr">
              <a:lnSpc>
                <a:spcPct val="150000"/>
              </a:lnSpc>
            </a:pPr>
            <a:r>
              <a:rPr lang="zh-CN" altLang="en-US" sz="2800" b="1" dirty="0">
                <a:solidFill>
                  <a:srgbClr val="FFC000"/>
                </a:solidFill>
                <a:latin typeface="+mj-ea"/>
                <a:ea typeface="+mj-ea"/>
              </a:rPr>
              <a:t>全栈和全流程的综合能力</a:t>
            </a:r>
          </a:p>
        </p:txBody>
      </p:sp>
      <p:sp>
        <p:nvSpPr>
          <p:cNvPr id="21" name="标题 1">
            <a:extLst>
              <a:ext uri="{FF2B5EF4-FFF2-40B4-BE49-F238E27FC236}">
                <a16:creationId xmlns:a16="http://schemas.microsoft.com/office/drawing/2014/main" id="{F269224A-A9CA-B641-ADCF-ABAC7469CEEB}"/>
              </a:ext>
            </a:extLst>
          </p:cNvPr>
          <p:cNvSpPr>
            <a:spLocks noGrp="1"/>
          </p:cNvSpPr>
          <p:nvPr>
            <p:ph type="title"/>
          </p:nvPr>
        </p:nvSpPr>
        <p:spPr/>
        <p:txBody>
          <a:bodyPr/>
          <a:lstStyle/>
          <a:p>
            <a:r>
              <a:rPr kumimoji="1" lang="zh-CN" altLang="en-US" dirty="0">
                <a:latin typeface="+mj-ea"/>
              </a:rPr>
              <a:t>大模型训练挑战</a:t>
            </a:r>
            <a:endParaRPr kumimoji="1" lang="zh-CN" altLang="en-US" sz="2800" dirty="0">
              <a:solidFill>
                <a:srgbClr val="F78898"/>
              </a:solidFill>
              <a:latin typeface="+mj-ea"/>
              <a:ea typeface="+mj-ea"/>
              <a:cs typeface="Arial" pitchFamily="34" charset="0"/>
            </a:endParaRPr>
          </a:p>
        </p:txBody>
      </p:sp>
    </p:spTree>
    <p:extLst>
      <p:ext uri="{BB962C8B-B14F-4D97-AF65-F5344CB8AC3E}">
        <p14:creationId xmlns:p14="http://schemas.microsoft.com/office/powerpoint/2010/main" val="13767300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人工智能发展与大规模分布式训练关系</a:t>
            </a:r>
          </a:p>
        </p:txBody>
      </p:sp>
      <p:pic>
        <p:nvPicPr>
          <p:cNvPr id="5" name="图片 4">
            <a:extLst>
              <a:ext uri="{FF2B5EF4-FFF2-40B4-BE49-F238E27FC236}">
                <a16:creationId xmlns:a16="http://schemas.microsoft.com/office/drawing/2014/main" id="{6F71503C-2B9C-514D-8A15-CDF16207F0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409791562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思考</a:t>
            </a:r>
          </a:p>
        </p:txBody>
      </p:sp>
      <p:sp>
        <p:nvSpPr>
          <p:cNvPr id="3" name="内容占位符 2">
            <a:extLst>
              <a:ext uri="{FF2B5EF4-FFF2-40B4-BE49-F238E27FC236}">
                <a16:creationId xmlns:a16="http://schemas.microsoft.com/office/drawing/2014/main" id="{804F7051-83BB-4B41-B5DF-5C14E4CE5A0E}"/>
              </a:ext>
            </a:extLst>
          </p:cNvPr>
          <p:cNvSpPr>
            <a:spLocks noGrp="1"/>
          </p:cNvSpPr>
          <p:nvPr>
            <p:ph sz="half" idx="1"/>
          </p:nvPr>
        </p:nvSpPr>
        <p:spPr/>
        <p:txBody>
          <a:bodyPr/>
          <a:lstStyle/>
          <a:p>
            <a:pPr marL="457200" indent="-457200">
              <a:buFont typeface="+mj-lt"/>
              <a:buAutoNum type="arabicPeriod"/>
            </a:pPr>
            <a:r>
              <a:rPr lang="zh-CN" altLang="en-US" sz="2400" dirty="0"/>
              <a:t>为什么预训练网络模型变得越来越重要？</a:t>
            </a:r>
            <a:endParaRPr lang="en-US" altLang="zh-CN" sz="2400" dirty="0"/>
          </a:p>
          <a:p>
            <a:pPr marL="457200" indent="-457200">
              <a:buFont typeface="+mj-lt"/>
              <a:buAutoNum type="arabicPeriod"/>
            </a:pPr>
            <a:r>
              <a:rPr lang="zh-CN" altLang="en-US" sz="2400" dirty="0"/>
              <a:t>预训练大模型的未来的发展趋势是什么？</a:t>
            </a:r>
            <a:endParaRPr lang="en-US" altLang="zh-CN" sz="2400" dirty="0"/>
          </a:p>
          <a:p>
            <a:pPr marL="457200" indent="-457200">
              <a:buFont typeface="+mj-lt"/>
              <a:buAutoNum type="arabicPeriod"/>
            </a:pPr>
            <a:r>
              <a:rPr lang="zh-CN" altLang="en-US" sz="2400" dirty="0"/>
              <a:t>如何预训练一个百亿规模的大模型？</a:t>
            </a:r>
          </a:p>
          <a:p>
            <a:pPr marL="457200" indent="-457200">
              <a:buFont typeface="+mj-lt"/>
              <a:buAutoNum type="arabicPeriod"/>
            </a:pPr>
            <a:endParaRPr lang="zh-CN" altLang="en-US" sz="2400" dirty="0"/>
          </a:p>
        </p:txBody>
      </p:sp>
    </p:spTree>
    <p:extLst>
      <p:ext uri="{BB962C8B-B14F-4D97-AF65-F5344CB8AC3E}">
        <p14:creationId xmlns:p14="http://schemas.microsoft.com/office/powerpoint/2010/main" val="218947551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1026"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31D51999-43F8-4BB2-92EC-27F69887E36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18061" y="1101152"/>
            <a:ext cx="5328592" cy="513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4548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9774" y="1242496"/>
            <a:ext cx="8011193" cy="4811410"/>
          </a:xfrm>
          <a:prstGeom prst="rect">
            <a:avLst/>
          </a:prstGeom>
        </p:spPr>
      </p:pic>
    </p:spTree>
    <p:extLst>
      <p:ext uri="{BB962C8B-B14F-4D97-AF65-F5344CB8AC3E}">
        <p14:creationId xmlns:p14="http://schemas.microsoft.com/office/powerpoint/2010/main" val="2617041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52433C2-60CE-3142-BC5F-B77DAC12C70E}"/>
              </a:ext>
            </a:extLst>
          </p:cNvPr>
          <p:cNvPicPr>
            <a:picLocks noChangeAspect="1"/>
          </p:cNvPicPr>
          <p:nvPr/>
        </p:nvPicPr>
        <p:blipFill>
          <a:blip r:embed="rId2"/>
          <a:stretch>
            <a:fillRect/>
          </a:stretch>
        </p:blipFill>
        <p:spPr>
          <a:xfrm>
            <a:off x="4082157" y="1140818"/>
            <a:ext cx="6550595" cy="5093671"/>
          </a:xfrm>
          <a:prstGeom prst="rect">
            <a:avLst/>
          </a:prstGeom>
        </p:spPr>
      </p:pic>
      <p:sp>
        <p:nvSpPr>
          <p:cNvPr id="6" name="标题 5">
            <a:extLst>
              <a:ext uri="{FF2B5EF4-FFF2-40B4-BE49-F238E27FC236}">
                <a16:creationId xmlns:a16="http://schemas.microsoft.com/office/drawing/2014/main" id="{11FE6997-39BD-3548-B80D-0C190EF5D3EA}"/>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p>
        </p:txBody>
      </p:sp>
      <p:sp>
        <p:nvSpPr>
          <p:cNvPr id="9" name="矩形 8">
            <a:extLst>
              <a:ext uri="{FF2B5EF4-FFF2-40B4-BE49-F238E27FC236}">
                <a16:creationId xmlns:a16="http://schemas.microsoft.com/office/drawing/2014/main" id="{EFA70DD8-2F0A-7D4E-99E7-DD847068C080}"/>
              </a:ext>
            </a:extLst>
          </p:cNvPr>
          <p:cNvSpPr/>
          <p:nvPr/>
        </p:nvSpPr>
        <p:spPr>
          <a:xfrm>
            <a:off x="841797" y="1529953"/>
            <a:ext cx="7056784" cy="400110"/>
          </a:xfrm>
          <a:prstGeom prst="rect">
            <a:avLst/>
          </a:prstGeom>
        </p:spPr>
        <p:txBody>
          <a:bodyPr wrap="square">
            <a:spAutoFit/>
          </a:bodyPr>
          <a:lstStyle/>
          <a:p>
            <a:r>
              <a:rPr lang="en-US" altLang="zh-CN" sz="2000" dirty="0">
                <a:solidFill>
                  <a:srgbClr val="374154"/>
                </a:solidFill>
                <a:latin typeface="+mj-ea"/>
                <a:ea typeface="+mj-ea"/>
              </a:rPr>
              <a:t>GPT</a:t>
            </a:r>
            <a:r>
              <a:rPr lang="zh-CN" altLang="en-US" sz="2000" dirty="0">
                <a:solidFill>
                  <a:srgbClr val="374154"/>
                </a:solidFill>
                <a:latin typeface="+mj-ea"/>
                <a:ea typeface="+mj-ea"/>
              </a:rPr>
              <a:t>有生成文章的能力，图是</a:t>
            </a:r>
            <a:r>
              <a:rPr lang="en-US" altLang="zh-CN" sz="2000" dirty="0">
                <a:solidFill>
                  <a:srgbClr val="374154"/>
                </a:solidFill>
                <a:latin typeface="+mj-ea"/>
                <a:ea typeface="+mj-ea"/>
              </a:rPr>
              <a:t>GPT</a:t>
            </a:r>
            <a:r>
              <a:rPr lang="zh-CN" altLang="en-US" sz="2000" dirty="0">
                <a:solidFill>
                  <a:srgbClr val="374154"/>
                </a:solidFill>
                <a:latin typeface="+mj-ea"/>
                <a:ea typeface="+mj-ea"/>
              </a:rPr>
              <a:t>生成的有关独角兽的假新闻</a:t>
            </a:r>
          </a:p>
        </p:txBody>
      </p:sp>
    </p:spTree>
    <p:extLst>
      <p:ext uri="{BB962C8B-B14F-4D97-AF65-F5344CB8AC3E}">
        <p14:creationId xmlns:p14="http://schemas.microsoft.com/office/powerpoint/2010/main" val="181022744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让模型变大、让参数量爆炸式增长，真的能让</a:t>
            </a:r>
            <a:r>
              <a:rPr lang="en-US" altLang="zh-CN" sz="2400" dirty="0"/>
              <a:t>AI</a:t>
            </a:r>
            <a:r>
              <a:rPr lang="zh-CN" altLang="en-US" sz="2400" dirty="0"/>
              <a:t>模型学习变得更好？</a:t>
            </a:r>
            <a:endParaRPr lang="en-US" altLang="zh-CN" sz="2400" dirty="0"/>
          </a:p>
          <a:p>
            <a:r>
              <a:rPr lang="zh-CN" altLang="en-US" sz="2400" dirty="0"/>
              <a:t>大模型能让机器带来真正的人工智能？</a:t>
            </a:r>
          </a:p>
        </p:txBody>
      </p:sp>
    </p:spTree>
    <p:extLst>
      <p:ext uri="{BB962C8B-B14F-4D97-AF65-F5344CB8AC3E}">
        <p14:creationId xmlns:p14="http://schemas.microsoft.com/office/powerpoint/2010/main" val="228247072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大模型具体作用（</a:t>
            </a:r>
            <a:r>
              <a:rPr lang="en-US" altLang="zh-CN" dirty="0"/>
              <a:t>I</a:t>
            </a:r>
            <a:r>
              <a:rPr lang="zh-CN" altLang="en-US" dirty="0"/>
              <a:t>）</a:t>
            </a:r>
            <a:endParaRPr lang="en-US" dirty="0"/>
          </a:p>
        </p:txBody>
      </p:sp>
      <p:sp>
        <p:nvSpPr>
          <p:cNvPr id="9" name="内容占位符 2">
            <a:extLst>
              <a:ext uri="{FF2B5EF4-FFF2-40B4-BE49-F238E27FC236}">
                <a16:creationId xmlns:a16="http://schemas.microsoft.com/office/drawing/2014/main" id="{05B320EF-3775-164F-925C-09BF206FF15A}"/>
              </a:ext>
            </a:extLst>
          </p:cNvPr>
          <p:cNvSpPr>
            <a:spLocks noGrp="1"/>
          </p:cNvSpPr>
          <p:nvPr>
            <p:ph sz="half" idx="1"/>
          </p:nvPr>
        </p:nvSpPr>
        <p:spPr>
          <a:xfrm>
            <a:off x="623635" y="1412776"/>
            <a:ext cx="10963473" cy="4608512"/>
          </a:xfrm>
        </p:spPr>
        <p:txBody>
          <a:bodyPr/>
          <a:lstStyle/>
          <a:p>
            <a:r>
              <a:rPr lang="zh-CN" altLang="en-US" sz="2400" dirty="0"/>
              <a:t>模型碎片化，大模型提供预训练方案</a:t>
            </a:r>
          </a:p>
        </p:txBody>
      </p:sp>
      <p:pic>
        <p:nvPicPr>
          <p:cNvPr id="8" name="图片 7">
            <a:extLst>
              <a:ext uri="{FF2B5EF4-FFF2-40B4-BE49-F238E27FC236}">
                <a16:creationId xmlns:a16="http://schemas.microsoft.com/office/drawing/2014/main" id="{C64005BE-552E-E043-A507-D55D646A595A}"/>
              </a:ext>
            </a:extLst>
          </p:cNvPr>
          <p:cNvPicPr>
            <a:picLocks noChangeAspect="1"/>
          </p:cNvPicPr>
          <p:nvPr/>
        </p:nvPicPr>
        <p:blipFill rotWithShape="1">
          <a:blip r:embed="rId3"/>
          <a:srcRect l="4820" r="3444"/>
          <a:stretch/>
        </p:blipFill>
        <p:spPr>
          <a:xfrm>
            <a:off x="6386414" y="2266247"/>
            <a:ext cx="5262664" cy="3806314"/>
          </a:xfrm>
          <a:prstGeom prst="rect">
            <a:avLst/>
          </a:prstGeom>
        </p:spPr>
      </p:pic>
      <p:pic>
        <p:nvPicPr>
          <p:cNvPr id="7" name="图片 6">
            <a:extLst>
              <a:ext uri="{FF2B5EF4-FFF2-40B4-BE49-F238E27FC236}">
                <a16:creationId xmlns:a16="http://schemas.microsoft.com/office/drawing/2014/main" id="{A51B961E-471E-154B-8810-E520467A9AFA}"/>
              </a:ext>
            </a:extLst>
          </p:cNvPr>
          <p:cNvPicPr>
            <a:picLocks noChangeAspect="1"/>
          </p:cNvPicPr>
          <p:nvPr/>
        </p:nvPicPr>
        <p:blipFill rotWithShape="1">
          <a:blip r:embed="rId4"/>
          <a:srcRect l="5725" r="4773"/>
          <a:stretch/>
        </p:blipFill>
        <p:spPr>
          <a:xfrm>
            <a:off x="685604" y="2160425"/>
            <a:ext cx="5400600" cy="3932871"/>
          </a:xfrm>
          <a:prstGeom prst="rect">
            <a:avLst/>
          </a:prstGeom>
        </p:spPr>
      </p:pic>
    </p:spTree>
    <p:extLst>
      <p:ext uri="{BB962C8B-B14F-4D97-AF65-F5344CB8AC3E}">
        <p14:creationId xmlns:p14="http://schemas.microsoft.com/office/powerpoint/2010/main" val="42000935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16439</TotalTime>
  <Words>1394</Words>
  <Application>Microsoft Macintosh PowerPoint</Application>
  <PresentationFormat>自定义</PresentationFormat>
  <Paragraphs>122</Paragraphs>
  <Slides>28</Slides>
  <Notes>9</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28</vt:i4>
      </vt:variant>
    </vt:vector>
  </HeadingPairs>
  <TitlesOfParts>
    <vt:vector size="49" baseType="lpstr">
      <vt:lpstr>黑体</vt:lpstr>
      <vt:lpstr>华文细黑</vt:lpstr>
      <vt:lpstr>微软雅黑</vt:lpstr>
      <vt:lpstr>微软雅黑</vt:lpstr>
      <vt:lpstr>FrutigerNext LT Bold</vt:lpstr>
      <vt:lpstr>FrutigerNext LT Light</vt:lpstr>
      <vt:lpstr>FrutigerNext LT Medium</vt:lpstr>
      <vt:lpstr>GEETYPE-SkyGB-Flash Reguar</vt:lpstr>
      <vt:lpstr>Huawei Sans</vt:lpstr>
      <vt:lpstr>Segoe UI</vt:lpstr>
      <vt:lpstr>Arial</vt:lpstr>
      <vt:lpstr>Calibri</vt:lpstr>
      <vt:lpstr>Cambria Math</vt:lpstr>
      <vt:lpstr>Franklin Gothic Book</vt:lpstr>
      <vt:lpstr>Wingdings</vt:lpstr>
      <vt:lpstr>Title1</vt:lpstr>
      <vt:lpstr>Title2</vt:lpstr>
      <vt:lpstr>content01</vt:lpstr>
      <vt:lpstr>Content02</vt:lpstr>
      <vt:lpstr>code01</vt:lpstr>
      <vt:lpstr>Thankyou</vt:lpstr>
      <vt:lpstr>大模型与 分布式训练</vt:lpstr>
      <vt:lpstr>PowerPoint 演示文稿</vt:lpstr>
      <vt:lpstr>人工智能发展与大规模分布式训练关系</vt:lpstr>
      <vt:lpstr>思考</vt:lpstr>
      <vt:lpstr>深度学习迎来大模型（Foundation Models）</vt:lpstr>
      <vt:lpstr>深度学习迎来大模型（Foundation Models）</vt:lpstr>
      <vt:lpstr>深度学习迎来大模型（Foundation Models）</vt:lpstr>
      <vt:lpstr>深度学习迎来大模型（Foundation Models）</vt:lpstr>
      <vt:lpstr>大模型具体作用（I）</vt:lpstr>
      <vt:lpstr>大模型具体作用（I）</vt:lpstr>
      <vt:lpstr>大模型具体作用（II）</vt:lpstr>
      <vt:lpstr>大模型具体作用（III）</vt:lpstr>
      <vt:lpstr>分布式深度学习的意义</vt:lpstr>
      <vt:lpstr>加速比</vt:lpstr>
      <vt:lpstr>大模型训练挑战</vt:lpstr>
      <vt:lpstr>PowerPoint 演示文稿</vt:lpstr>
      <vt:lpstr>PowerPoint 演示文稿</vt:lpstr>
      <vt:lpstr>PowerPoint 演示文稿</vt:lpstr>
      <vt:lpstr>内存占用情况——Static Memory</vt:lpstr>
      <vt:lpstr>内存占用情况——Dynamic Memory</vt:lpstr>
      <vt:lpstr>大模型训练挑战（II）：通信墙</vt:lpstr>
      <vt:lpstr>大模型训练挑战（II）：通信墙</vt:lpstr>
      <vt:lpstr>通讯测试对比</vt:lpstr>
      <vt:lpstr>大模型训练挑战（III）：通信墙</vt:lpstr>
      <vt:lpstr>大模型训练挑战（IIII）：调优墙</vt:lpstr>
      <vt:lpstr>大模型训练挑战（IIII）：调优墙</vt:lpstr>
      <vt:lpstr>大模型训练挑战</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1911</cp:revision>
  <dcterms:created xsi:type="dcterms:W3CDTF">2015-01-14T10:38:57Z</dcterms:created>
  <dcterms:modified xsi:type="dcterms:W3CDTF">2022-10-15T08:07:45Z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